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064E4-5A22-B927-3E9A-27E6E66777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C5600C2-DBCC-8FAA-B69D-92B71AB0E8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B3BE5C-EBE6-EE2D-2D61-BE1742AF7739}"/>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6AC459C4-4D4A-9F9E-237C-6B1C5A128D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FAC85C-0C88-70CE-F74E-F9C11F736067}"/>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45818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1627-5AAC-AA75-BA56-D38B7F000F2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B2E62D-701B-1988-EAC1-0562A760A7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A66022-8FEC-CAF2-5B94-41CEBBEF5634}"/>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FCF3449A-D131-BB15-2919-CA76572579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1FE361-E0EA-C91D-AE7C-EB3754446243}"/>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405891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48CCA4-3A56-03F5-1D6A-624E44AEFB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FC6592-0C4C-1158-EC60-4B9FC21870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A5AE9C-035B-7E5D-8FC0-4C6807DA95FC}"/>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9A08DF2C-9092-B4F2-3E88-A2A9E2F8D6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4AE53-644D-13FF-468E-0FF087E23D66}"/>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44959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773F-D522-F767-E626-9A392A1454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2CBB7C-E7AF-D5BC-97B2-74553EE9B6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6541A6-1D74-3282-220B-54E980A74B4F}"/>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95FF2DFB-1EE1-5C32-08E6-511B5C8377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28D5AA-6BE2-6D60-CC2F-8CA9F7555A4D}"/>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55334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FFDC3-F820-8508-0158-C22045432B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67BE9E-9D34-68B1-D37A-0AB3247C89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EC555E-7638-B810-214F-A26C1188E2C2}"/>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F180603E-EF86-F64D-D489-C895B586BC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07D624-9A57-335F-2BA8-233BD27F70FD}"/>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341138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23A68-84EC-29EA-D7EE-DECEACA424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A405AB-5B9F-9DA3-0D5A-0F35DD7889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529C391-119B-F5F5-D847-03CC8C612B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648FCA0-CDC6-50BD-A1EC-5831DEDB8D22}"/>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6" name="Footer Placeholder 5">
            <a:extLst>
              <a:ext uri="{FF2B5EF4-FFF2-40B4-BE49-F238E27FC236}">
                <a16:creationId xmlns:a16="http://schemas.microsoft.com/office/drawing/2014/main" id="{C8E133BD-FE9F-684F-D436-5D3A3EA9BF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8F7FA8-83DA-769C-66CE-5F48F9C268AF}"/>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43685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6BCB-3402-E09E-2078-9A7820FDB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5AE9F0-036B-3ECF-3C08-7B0F60C09C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E0F05-87D6-9D01-07C6-F3123A4137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7B300D-9507-3AA3-5537-F06BD6FB8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91FBCA-EC95-9E3F-0E17-DFB79DA7DD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7DF6C3-0242-4D5F-A8D8-7AF1047EE927}"/>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8" name="Footer Placeholder 7">
            <a:extLst>
              <a:ext uri="{FF2B5EF4-FFF2-40B4-BE49-F238E27FC236}">
                <a16:creationId xmlns:a16="http://schemas.microsoft.com/office/drawing/2014/main" id="{6C0895B7-EEE1-729D-5A6C-37F37ACA16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41623D-DB55-7275-DAA3-68CA702EC6C6}"/>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72988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45DF-E842-201E-D521-76C6184D4D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9BD9C3E-F470-A45F-A154-B78B8085B539}"/>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4" name="Footer Placeholder 3">
            <a:extLst>
              <a:ext uri="{FF2B5EF4-FFF2-40B4-BE49-F238E27FC236}">
                <a16:creationId xmlns:a16="http://schemas.microsoft.com/office/drawing/2014/main" id="{C6440E8D-9494-2E9A-D419-BED6299E98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9ACC40-9762-3F87-36B4-E1D4E14D3FA9}"/>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3992413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90498B-DE80-6D4F-55AD-07CEA81E1396}"/>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3" name="Footer Placeholder 2">
            <a:extLst>
              <a:ext uri="{FF2B5EF4-FFF2-40B4-BE49-F238E27FC236}">
                <a16:creationId xmlns:a16="http://schemas.microsoft.com/office/drawing/2014/main" id="{F15A00CD-B9FD-DD0B-B081-E633493986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2A8F65-2B7F-A4F8-4E42-1FD496DA7C7A}"/>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2977425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AF9B1-943C-B5BD-93EC-01C57240BB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5069EE-049C-F34F-7A60-D9E01E8835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CF2324E-D819-93A3-2968-3965140868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708EFE-6316-3B56-0144-F39630BC5E33}"/>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6" name="Footer Placeholder 5">
            <a:extLst>
              <a:ext uri="{FF2B5EF4-FFF2-40B4-BE49-F238E27FC236}">
                <a16:creationId xmlns:a16="http://schemas.microsoft.com/office/drawing/2014/main" id="{92D16A36-FBCA-146D-6717-AF5C1C148A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B2B10-36B9-3EE6-9BD8-768E84E8AA63}"/>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1871290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A93A-7C7E-9928-4725-C930E3034C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250AD5-CEA1-E87C-3E16-737F114790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747F24-EDAC-4F6F-19B6-D98D1788B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33420E-B8CA-F449-CAD4-EE049C9FBA18}"/>
              </a:ext>
            </a:extLst>
          </p:cNvPr>
          <p:cNvSpPr>
            <a:spLocks noGrp="1"/>
          </p:cNvSpPr>
          <p:nvPr>
            <p:ph type="dt" sz="half" idx="10"/>
          </p:nvPr>
        </p:nvSpPr>
        <p:spPr/>
        <p:txBody>
          <a:bodyPr/>
          <a:lstStyle/>
          <a:p>
            <a:fld id="{2F44141C-2345-44C5-9DDC-CCAC353C19D8}" type="datetimeFigureOut">
              <a:rPr lang="en-GB" smtClean="0"/>
              <a:t>09/03/2023</a:t>
            </a:fld>
            <a:endParaRPr lang="en-GB"/>
          </a:p>
        </p:txBody>
      </p:sp>
      <p:sp>
        <p:nvSpPr>
          <p:cNvPr id="6" name="Footer Placeholder 5">
            <a:extLst>
              <a:ext uri="{FF2B5EF4-FFF2-40B4-BE49-F238E27FC236}">
                <a16:creationId xmlns:a16="http://schemas.microsoft.com/office/drawing/2014/main" id="{CE8006CF-21AA-40C9-1ACC-26AA0F56C0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4E15B2-B496-CBEE-EAA2-AF5AAA1093FD}"/>
              </a:ext>
            </a:extLst>
          </p:cNvPr>
          <p:cNvSpPr>
            <a:spLocks noGrp="1"/>
          </p:cNvSpPr>
          <p:nvPr>
            <p:ph type="sldNum" sz="quarter" idx="12"/>
          </p:nvPr>
        </p:nvSpPr>
        <p:spPr/>
        <p:txBody>
          <a:bodyPr/>
          <a:lstStyle/>
          <a:p>
            <a:fld id="{F83E2A60-D842-4571-8353-7BE55695E340}" type="slidenum">
              <a:rPr lang="en-GB" smtClean="0"/>
              <a:t>‹#›</a:t>
            </a:fld>
            <a:endParaRPr lang="en-GB"/>
          </a:p>
        </p:txBody>
      </p:sp>
    </p:spTree>
    <p:extLst>
      <p:ext uri="{BB962C8B-B14F-4D97-AF65-F5344CB8AC3E}">
        <p14:creationId xmlns:p14="http://schemas.microsoft.com/office/powerpoint/2010/main" val="177345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3E181-C42E-B9DA-FF66-ECA204CD76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65FE69-00C6-F482-8800-FD7E011A50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1B7818-F8C0-918A-9EC8-CD14CA6079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4141C-2345-44C5-9DDC-CCAC353C19D8}" type="datetimeFigureOut">
              <a:rPr lang="en-GB" smtClean="0"/>
              <a:t>09/03/2023</a:t>
            </a:fld>
            <a:endParaRPr lang="en-GB"/>
          </a:p>
        </p:txBody>
      </p:sp>
      <p:sp>
        <p:nvSpPr>
          <p:cNvPr id="5" name="Footer Placeholder 4">
            <a:extLst>
              <a:ext uri="{FF2B5EF4-FFF2-40B4-BE49-F238E27FC236}">
                <a16:creationId xmlns:a16="http://schemas.microsoft.com/office/drawing/2014/main" id="{3B471144-9B40-F7ED-4F61-37FA6757FF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5A105C1-880C-6B57-1DA1-3EF3D9220C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E2A60-D842-4571-8353-7BE55695E340}" type="slidenum">
              <a:rPr lang="en-GB" smtClean="0"/>
              <a:t>‹#›</a:t>
            </a:fld>
            <a:endParaRPr lang="en-GB"/>
          </a:p>
        </p:txBody>
      </p:sp>
    </p:spTree>
    <p:extLst>
      <p:ext uri="{BB962C8B-B14F-4D97-AF65-F5344CB8AC3E}">
        <p14:creationId xmlns:p14="http://schemas.microsoft.com/office/powerpoint/2010/main" val="896505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F8B0E69-2EC0-1571-E01D-5DA84A26EA15}"/>
              </a:ext>
            </a:extLst>
          </p:cNvPr>
          <p:cNvPicPr>
            <a:picLocks noChangeAspect="1"/>
          </p:cNvPicPr>
          <p:nvPr/>
        </p:nvPicPr>
        <p:blipFill>
          <a:blip r:embed="rId2"/>
          <a:stretch>
            <a:fillRect/>
          </a:stretch>
        </p:blipFill>
        <p:spPr>
          <a:xfrm>
            <a:off x="0" y="0"/>
            <a:ext cx="6096000" cy="6794626"/>
          </a:xfrm>
          <a:prstGeom prst="rect">
            <a:avLst/>
          </a:prstGeom>
          <a:noFill/>
        </p:spPr>
      </p:pic>
      <p:pic>
        <p:nvPicPr>
          <p:cNvPr id="8" name="Picture 7">
            <a:extLst>
              <a:ext uri="{FF2B5EF4-FFF2-40B4-BE49-F238E27FC236}">
                <a16:creationId xmlns:a16="http://schemas.microsoft.com/office/drawing/2014/main" id="{987336BD-C79D-8949-A604-580F349B2580}"/>
              </a:ext>
            </a:extLst>
          </p:cNvPr>
          <p:cNvPicPr>
            <a:picLocks noChangeAspect="1"/>
          </p:cNvPicPr>
          <p:nvPr/>
        </p:nvPicPr>
        <p:blipFill>
          <a:blip r:embed="rId2"/>
          <a:stretch>
            <a:fillRect/>
          </a:stretch>
        </p:blipFill>
        <p:spPr>
          <a:xfrm>
            <a:off x="6096000" y="0"/>
            <a:ext cx="6096002" cy="6794626"/>
          </a:xfrm>
          <a:prstGeom prst="rect">
            <a:avLst/>
          </a:prstGeom>
          <a:noFill/>
        </p:spPr>
      </p:pic>
      <p:graphicFrame>
        <p:nvGraphicFramePr>
          <p:cNvPr id="9" name="Table 9">
            <a:extLst>
              <a:ext uri="{FF2B5EF4-FFF2-40B4-BE49-F238E27FC236}">
                <a16:creationId xmlns:a16="http://schemas.microsoft.com/office/drawing/2014/main" id="{DE78A976-71B5-CE27-D988-27C551E91447}"/>
              </a:ext>
            </a:extLst>
          </p:cNvPr>
          <p:cNvGraphicFramePr>
            <a:graphicFrameLocks noGrp="1"/>
          </p:cNvGraphicFramePr>
          <p:nvPr>
            <p:extLst>
              <p:ext uri="{D42A27DB-BD31-4B8C-83A1-F6EECF244321}">
                <p14:modId xmlns:p14="http://schemas.microsoft.com/office/powerpoint/2010/main" val="3081066633"/>
              </p:ext>
            </p:extLst>
          </p:nvPr>
        </p:nvGraphicFramePr>
        <p:xfrm>
          <a:off x="182938" y="63374"/>
          <a:ext cx="11874504" cy="2255088"/>
        </p:xfrm>
        <a:graphic>
          <a:graphicData uri="http://schemas.openxmlformats.org/drawingml/2006/table">
            <a:tbl>
              <a:tblPr firstRow="1" bandRow="1">
                <a:tableStyleId>{5C22544A-7EE6-4342-B048-85BDC9FD1C3A}</a:tableStyleId>
              </a:tblPr>
              <a:tblGrid>
                <a:gridCol w="4270158">
                  <a:extLst>
                    <a:ext uri="{9D8B030D-6E8A-4147-A177-3AD203B41FA5}">
                      <a16:colId xmlns:a16="http://schemas.microsoft.com/office/drawing/2014/main" val="2361425253"/>
                    </a:ext>
                  </a:extLst>
                </a:gridCol>
                <a:gridCol w="230820">
                  <a:extLst>
                    <a:ext uri="{9D8B030D-6E8A-4147-A177-3AD203B41FA5}">
                      <a16:colId xmlns:a16="http://schemas.microsoft.com/office/drawing/2014/main" val="1651825367"/>
                    </a:ext>
                  </a:extLst>
                </a:gridCol>
                <a:gridCol w="2950101">
                  <a:extLst>
                    <a:ext uri="{9D8B030D-6E8A-4147-A177-3AD203B41FA5}">
                      <a16:colId xmlns:a16="http://schemas.microsoft.com/office/drawing/2014/main" val="3240727051"/>
                    </a:ext>
                  </a:extLst>
                </a:gridCol>
                <a:gridCol w="260679">
                  <a:extLst>
                    <a:ext uri="{9D8B030D-6E8A-4147-A177-3AD203B41FA5}">
                      <a16:colId xmlns:a16="http://schemas.microsoft.com/office/drawing/2014/main" val="3057643063"/>
                    </a:ext>
                  </a:extLst>
                </a:gridCol>
                <a:gridCol w="4162746">
                  <a:extLst>
                    <a:ext uri="{9D8B030D-6E8A-4147-A177-3AD203B41FA5}">
                      <a16:colId xmlns:a16="http://schemas.microsoft.com/office/drawing/2014/main" val="613321205"/>
                    </a:ext>
                  </a:extLst>
                </a:gridCol>
              </a:tblGrid>
              <a:tr h="2255088">
                <a:tc>
                  <a:txBody>
                    <a:bodyPr/>
                    <a:lstStyle/>
                    <a:p>
                      <a:r>
                        <a:rPr lang="en-GB" sz="1400" u="sng" dirty="0">
                          <a:solidFill>
                            <a:schemeClr val="tx1"/>
                          </a:solidFill>
                          <a:latin typeface="XCCW Joined 19a" panose="03050602040000000000" pitchFamily="66" charset="0"/>
                        </a:rPr>
                        <a:t>English</a:t>
                      </a:r>
                    </a:p>
                    <a:p>
                      <a:r>
                        <a:rPr lang="en-GB" sz="1400" b="0" u="none" dirty="0">
                          <a:solidFill>
                            <a:schemeClr val="tx1"/>
                          </a:solidFill>
                          <a:latin typeface="XCCW Joined 19a" panose="03050602040000000000" pitchFamily="66" charset="0"/>
                        </a:rPr>
                        <a:t>We will read some Traditional Tales. Use Pie Corbett/Story mapping &amp; retelling to organise key events in the stories.</a:t>
                      </a:r>
                    </a:p>
                    <a:p>
                      <a:r>
                        <a:rPr lang="en-GB" sz="1400" b="0" u="none" dirty="0">
                          <a:solidFill>
                            <a:schemeClr val="tx1"/>
                          </a:solidFill>
                          <a:latin typeface="XCCW Joined 19a" panose="03050602040000000000" pitchFamily="66" charset="0"/>
                        </a:rPr>
                        <a:t>Recall information from Stories with familiar settings.  We will practise writing letters, words and simple sentences.</a:t>
                      </a:r>
                      <a:endParaRPr lang="en-GB" sz="1400" u="sng" dirty="0">
                        <a:solidFill>
                          <a:schemeClr val="tx1"/>
                        </a:solidFill>
                        <a:latin typeface="XCCW Joined 19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The Natural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We will observe and discuss the changes that happen in the Summer. We will examine and observe plants as they grow. We will discuss features of our </a:t>
                      </a:r>
                      <a:r>
                        <a:rPr lang="en-GB" sz="1400" b="0" u="none">
                          <a:solidFill>
                            <a:schemeClr val="tx1"/>
                          </a:solidFill>
                          <a:latin typeface="XCCW Joined 19a" panose="03050602040000000000" pitchFamily="66" charset="0"/>
                        </a:rPr>
                        <a:t>local environment.</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Maths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XCCW Joined 19a" panose="03050602040000000000" pitchFamily="66" charset="0"/>
                        </a:rPr>
                        <a:t>We will be consolidating our number knowledge to 10. We will develop an ability to count objects to 10 by touching them as we count. We will continue to subitise to 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XCCW Joined 19a" panose="03050602040000000000" pitchFamily="66" charset="0"/>
                        </a:rPr>
                        <a:t>Continue to develop our understanding of </a:t>
                      </a:r>
                      <a:r>
                        <a:rPr lang="en-GB" sz="1200" b="0" u="none" dirty="0" smtClean="0">
                          <a:solidFill>
                            <a:schemeClr val="tx1"/>
                          </a:solidFill>
                          <a:latin typeface="XCCW Joined 19a" panose="03050602040000000000" pitchFamily="66" charset="0"/>
                        </a:rPr>
                        <a:t>repeating patterns</a:t>
                      </a:r>
                      <a:r>
                        <a:rPr lang="en-GB" sz="1200" b="0" u="none" dirty="0">
                          <a:solidFill>
                            <a:schemeClr val="tx1"/>
                          </a:solidFill>
                          <a:latin typeface="XCCW Joined 19a" panose="03050602040000000000" pitchFamily="66" charset="0"/>
                        </a:rPr>
                        <a:t>. Use the vocabulary related to 2D shapes</a:t>
                      </a:r>
                      <a:r>
                        <a:rPr lang="en-GB" sz="1200" b="0" u="none" dirty="0" smtClean="0">
                          <a:solidFill>
                            <a:schemeClr val="tx1"/>
                          </a:solidFill>
                          <a:latin typeface="XCCW Joined 19a" panose="03050602040000000000" pitchFamily="66" charset="0"/>
                        </a:rPr>
                        <a:t>. Develop</a:t>
                      </a:r>
                      <a:r>
                        <a:rPr lang="en-GB" sz="1200" b="0" u="none" baseline="0" dirty="0" smtClean="0">
                          <a:solidFill>
                            <a:schemeClr val="tx1"/>
                          </a:solidFill>
                          <a:latin typeface="XCCW Joined 19a" panose="03050602040000000000" pitchFamily="66" charset="0"/>
                        </a:rPr>
                        <a:t> knowledge of doubles to 10 and odd and even numbers.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extLst>
                  <a:ext uri="{0D108BD9-81ED-4DB2-BD59-A6C34878D82A}">
                    <a16:rowId xmlns:a16="http://schemas.microsoft.com/office/drawing/2014/main" val="3495693433"/>
                  </a:ext>
                </a:extLst>
              </a:tr>
            </a:tbl>
          </a:graphicData>
        </a:graphic>
      </p:graphicFrame>
      <p:graphicFrame>
        <p:nvGraphicFramePr>
          <p:cNvPr id="10" name="Table 9">
            <a:extLst>
              <a:ext uri="{FF2B5EF4-FFF2-40B4-BE49-F238E27FC236}">
                <a16:creationId xmlns:a16="http://schemas.microsoft.com/office/drawing/2014/main" id="{41585873-3DC3-F549-1702-EEB11A6BCAA2}"/>
              </a:ext>
            </a:extLst>
          </p:cNvPr>
          <p:cNvGraphicFramePr>
            <a:graphicFrameLocks noGrp="1"/>
          </p:cNvGraphicFramePr>
          <p:nvPr>
            <p:extLst>
              <p:ext uri="{D42A27DB-BD31-4B8C-83A1-F6EECF244321}">
                <p14:modId xmlns:p14="http://schemas.microsoft.com/office/powerpoint/2010/main" val="2198067242"/>
              </p:ext>
            </p:extLst>
          </p:nvPr>
        </p:nvGraphicFramePr>
        <p:xfrm>
          <a:off x="182937" y="2449924"/>
          <a:ext cx="11823665" cy="2252484"/>
        </p:xfrm>
        <a:graphic>
          <a:graphicData uri="http://schemas.openxmlformats.org/drawingml/2006/table">
            <a:tbl>
              <a:tblPr firstRow="1" bandRow="1">
                <a:tableStyleId>{5C22544A-7EE6-4342-B048-85BDC9FD1C3A}</a:tableStyleId>
              </a:tblPr>
              <a:tblGrid>
                <a:gridCol w="2279752">
                  <a:extLst>
                    <a:ext uri="{9D8B030D-6E8A-4147-A177-3AD203B41FA5}">
                      <a16:colId xmlns:a16="http://schemas.microsoft.com/office/drawing/2014/main" val="2361425253"/>
                    </a:ext>
                  </a:extLst>
                </a:gridCol>
                <a:gridCol w="218423">
                  <a:extLst>
                    <a:ext uri="{9D8B030D-6E8A-4147-A177-3AD203B41FA5}">
                      <a16:colId xmlns:a16="http://schemas.microsoft.com/office/drawing/2014/main" val="2057672941"/>
                    </a:ext>
                  </a:extLst>
                </a:gridCol>
                <a:gridCol w="1932181">
                  <a:extLst>
                    <a:ext uri="{9D8B030D-6E8A-4147-A177-3AD203B41FA5}">
                      <a16:colId xmlns:a16="http://schemas.microsoft.com/office/drawing/2014/main" val="3666625179"/>
                    </a:ext>
                  </a:extLst>
                </a:gridCol>
                <a:gridCol w="218423">
                  <a:extLst>
                    <a:ext uri="{9D8B030D-6E8A-4147-A177-3AD203B41FA5}">
                      <a16:colId xmlns:a16="http://schemas.microsoft.com/office/drawing/2014/main" val="82187206"/>
                    </a:ext>
                  </a:extLst>
                </a:gridCol>
                <a:gridCol w="2709201">
                  <a:extLst>
                    <a:ext uri="{9D8B030D-6E8A-4147-A177-3AD203B41FA5}">
                      <a16:colId xmlns:a16="http://schemas.microsoft.com/office/drawing/2014/main" val="3240727051"/>
                    </a:ext>
                  </a:extLst>
                </a:gridCol>
                <a:gridCol w="218423">
                  <a:extLst>
                    <a:ext uri="{9D8B030D-6E8A-4147-A177-3AD203B41FA5}">
                      <a16:colId xmlns:a16="http://schemas.microsoft.com/office/drawing/2014/main" val="1009572392"/>
                    </a:ext>
                  </a:extLst>
                </a:gridCol>
                <a:gridCol w="1922870">
                  <a:extLst>
                    <a:ext uri="{9D8B030D-6E8A-4147-A177-3AD203B41FA5}">
                      <a16:colId xmlns:a16="http://schemas.microsoft.com/office/drawing/2014/main" val="613321205"/>
                    </a:ext>
                  </a:extLst>
                </a:gridCol>
                <a:gridCol w="218423">
                  <a:extLst>
                    <a:ext uri="{9D8B030D-6E8A-4147-A177-3AD203B41FA5}">
                      <a16:colId xmlns:a16="http://schemas.microsoft.com/office/drawing/2014/main" val="3118796528"/>
                    </a:ext>
                  </a:extLst>
                </a:gridCol>
                <a:gridCol w="2105969">
                  <a:extLst>
                    <a:ext uri="{9D8B030D-6E8A-4147-A177-3AD203B41FA5}">
                      <a16:colId xmlns:a16="http://schemas.microsoft.com/office/drawing/2014/main" val="4097600211"/>
                    </a:ext>
                  </a:extLst>
                </a:gridCol>
              </a:tblGrid>
              <a:tr h="22524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Past and Present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XCCW Joined 19a" panose="03050602040000000000" pitchFamily="66" charset="0"/>
                        </a:rPr>
                        <a:t>Discuss important events in our own lives and compare these events with our friends</a:t>
                      </a:r>
                      <a:r>
                        <a:rPr lang="en-GB" sz="1200" b="0" u="none" dirty="0" smtClean="0">
                          <a:solidFill>
                            <a:schemeClr val="tx1"/>
                          </a:solidFill>
                          <a:latin typeface="XCCW Joined 19a" panose="03050602040000000000" pitchFamily="66" charset="0"/>
                        </a:rPr>
                        <a:t>. Look at how people helped communities in the past</a:t>
                      </a:r>
                      <a:r>
                        <a:rPr lang="en-GB" sz="1200" b="0" u="none" baseline="0" dirty="0" smtClean="0">
                          <a:solidFill>
                            <a:schemeClr val="tx1"/>
                          </a:solidFill>
                          <a:latin typeface="XCCW Joined 19a" panose="03050602040000000000" pitchFamily="66" charset="0"/>
                        </a:rPr>
                        <a:t> and compare to now.</a:t>
                      </a:r>
                      <a:endParaRPr lang="en-GB" sz="1400" dirty="0"/>
                    </a:p>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People and Communities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XCCW Joined 19a" panose="03050602040000000000" pitchFamily="66" charset="0"/>
                        </a:rPr>
                        <a:t>Listen to our friends and talk about celebrations they take part in. Visit a variety of local places – post </a:t>
                      </a:r>
                      <a:r>
                        <a:rPr lang="en-GB" sz="1200" b="0" u="none" dirty="0" smtClean="0">
                          <a:solidFill>
                            <a:schemeClr val="tx1"/>
                          </a:solidFill>
                          <a:latin typeface="XCCW Joined 19a" panose="03050602040000000000" pitchFamily="66" charset="0"/>
                        </a:rPr>
                        <a:t>office,</a:t>
                      </a:r>
                      <a:r>
                        <a:rPr lang="en-GB" sz="1200" b="0" u="none" baseline="0" dirty="0" smtClean="0">
                          <a:solidFill>
                            <a:schemeClr val="tx1"/>
                          </a:solidFill>
                          <a:latin typeface="XCCW Joined 19a" panose="03050602040000000000" pitchFamily="66" charset="0"/>
                        </a:rPr>
                        <a:t> fire station, </a:t>
                      </a:r>
                      <a:r>
                        <a:rPr lang="en-GB" sz="1200" b="0" u="none" dirty="0" smtClean="0">
                          <a:solidFill>
                            <a:schemeClr val="tx1"/>
                          </a:solidFill>
                          <a:latin typeface="XCCW Joined 19a" panose="03050602040000000000" pitchFamily="66" charset="0"/>
                        </a:rPr>
                        <a:t>park</a:t>
                      </a:r>
                      <a:r>
                        <a:rPr lang="en-GB" sz="1200" b="0" u="none" dirty="0">
                          <a:solidFill>
                            <a:schemeClr val="tx1"/>
                          </a:solidFill>
                          <a:latin typeface="XCCW Joined 19a" panose="03050602040000000000" pitchFamily="66"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400" dirty="0">
                          <a:solidFill>
                            <a:schemeClr val="tx1"/>
                          </a:solidFill>
                          <a:latin typeface="XCCW Joined 19a" panose="03050602040000000000" pitchFamily="66" charset="0"/>
                        </a:rPr>
                        <a:t>EYFS – Summer Term</a:t>
                      </a:r>
                    </a:p>
                    <a:p>
                      <a:pPr algn="ctr"/>
                      <a:endParaRPr lang="en-GB" sz="1400" dirty="0">
                        <a:solidFill>
                          <a:schemeClr val="tx1"/>
                        </a:solidFill>
                        <a:latin typeface="XCCW Joined 19a" panose="03050602040000000000" pitchFamily="66" charset="0"/>
                      </a:endParaRPr>
                    </a:p>
                    <a:p>
                      <a:pPr algn="ctr"/>
                      <a:r>
                        <a:rPr lang="en-GB" sz="1400" u="sng" dirty="0">
                          <a:solidFill>
                            <a:schemeClr val="tx1"/>
                          </a:solidFill>
                          <a:latin typeface="XCCW Joined 19a" panose="03050602040000000000" pitchFamily="66" charset="0"/>
                        </a:rPr>
                        <a:t>Everyday Heroes</a:t>
                      </a:r>
                    </a:p>
                    <a:p>
                      <a:pPr algn="ctr"/>
                      <a:endParaRPr lang="en-GB" sz="1400" u="sng" dirty="0">
                        <a:solidFill>
                          <a:schemeClr val="tx1"/>
                        </a:solidFill>
                        <a:latin typeface="XCCW Joined 19a" panose="03050602040000000000" pitchFamily="66" charset="0"/>
                      </a:endParaRPr>
                    </a:p>
                    <a:p>
                      <a:pPr algn="ctr"/>
                      <a:endParaRPr lang="en-GB" sz="1400" dirty="0">
                        <a:solidFill>
                          <a:schemeClr val="tx1"/>
                        </a:solidFill>
                        <a:latin typeface="XCCW Joined 19a" panose="03050602040000000000" pitchFamily="66" charset="0"/>
                      </a:endParaRPr>
                    </a:p>
                    <a:p>
                      <a:pPr algn="ctr"/>
                      <a:r>
                        <a:rPr lang="en-GB" sz="1200" dirty="0">
                          <a:solidFill>
                            <a:schemeClr val="tx1"/>
                          </a:solidFill>
                          <a:latin typeface="XCCW Joined 19a" panose="03050602040000000000" pitchFamily="66" charset="0"/>
                        </a:rPr>
                        <a:t>Who are the people who help us in our community?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pPr algn="ctr"/>
                      <a:endParaRPr lang="en-GB" sz="1400" dirty="0">
                        <a:solidFill>
                          <a:schemeClr val="tx1"/>
                        </a:solidFill>
                        <a:latin typeface="XCCW Joined 19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Expressive Arts</a:t>
                      </a:r>
                    </a:p>
                    <a:p>
                      <a:r>
                        <a:rPr lang="en-GB" sz="1400" b="0" u="none" dirty="0" smtClean="0">
                          <a:solidFill>
                            <a:schemeClr val="tx1"/>
                          </a:solidFill>
                          <a:latin typeface="XCCW Joined 19a" panose="03050602040000000000" pitchFamily="66" charset="0"/>
                        </a:rPr>
                        <a:t>Recall</a:t>
                      </a:r>
                      <a:r>
                        <a:rPr lang="en-GB" sz="1400" b="0" u="none" baseline="0" dirty="0" smtClean="0">
                          <a:solidFill>
                            <a:schemeClr val="tx1"/>
                          </a:solidFill>
                          <a:latin typeface="XCCW Joined 19a" panose="03050602040000000000" pitchFamily="66" charset="0"/>
                        </a:rPr>
                        <a:t> and perform nursery rhymes.</a:t>
                      </a:r>
                    </a:p>
                    <a:p>
                      <a:r>
                        <a:rPr lang="en-GB" sz="1400" b="0" u="none" dirty="0" smtClean="0">
                          <a:solidFill>
                            <a:schemeClr val="tx1"/>
                          </a:solidFill>
                          <a:latin typeface="XCCW Joined 19a" panose="03050602040000000000" pitchFamily="66" charset="0"/>
                        </a:rPr>
                        <a:t>Learn </a:t>
                      </a:r>
                      <a:r>
                        <a:rPr lang="en-GB" sz="1400" b="0" u="none" dirty="0">
                          <a:solidFill>
                            <a:schemeClr val="tx1"/>
                          </a:solidFill>
                          <a:latin typeface="XCCW Joined 19a" panose="03050602040000000000" pitchFamily="66" charset="0"/>
                        </a:rPr>
                        <a:t>a variety of songs.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Creating with materials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Use different media to create new effects.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Develop skills and explore using a range of different tools.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extLst>
                  <a:ext uri="{0D108BD9-81ED-4DB2-BD59-A6C34878D82A}">
                    <a16:rowId xmlns:a16="http://schemas.microsoft.com/office/drawing/2014/main" val="3495693433"/>
                  </a:ext>
                </a:extLst>
              </a:tr>
            </a:tbl>
          </a:graphicData>
        </a:graphic>
      </p:graphicFrame>
      <p:graphicFrame>
        <p:nvGraphicFramePr>
          <p:cNvPr id="11" name="Table 10">
            <a:extLst>
              <a:ext uri="{FF2B5EF4-FFF2-40B4-BE49-F238E27FC236}">
                <a16:creationId xmlns:a16="http://schemas.microsoft.com/office/drawing/2014/main" id="{A56E7C05-ED28-0249-D269-CD2AC1BB3A16}"/>
              </a:ext>
            </a:extLst>
          </p:cNvPr>
          <p:cNvGraphicFramePr>
            <a:graphicFrameLocks noGrp="1"/>
          </p:cNvGraphicFramePr>
          <p:nvPr>
            <p:extLst>
              <p:ext uri="{D42A27DB-BD31-4B8C-83A1-F6EECF244321}">
                <p14:modId xmlns:p14="http://schemas.microsoft.com/office/powerpoint/2010/main" val="2973593942"/>
              </p:ext>
            </p:extLst>
          </p:nvPr>
        </p:nvGraphicFramePr>
        <p:xfrm>
          <a:off x="182937" y="5018374"/>
          <a:ext cx="11823664" cy="1798320"/>
        </p:xfrm>
        <a:graphic>
          <a:graphicData uri="http://schemas.openxmlformats.org/drawingml/2006/table">
            <a:tbl>
              <a:tblPr firstRow="1" bandRow="1">
                <a:tableStyleId>{5C22544A-7EE6-4342-B048-85BDC9FD1C3A}</a:tableStyleId>
              </a:tblPr>
              <a:tblGrid>
                <a:gridCol w="2070401">
                  <a:extLst>
                    <a:ext uri="{9D8B030D-6E8A-4147-A177-3AD203B41FA5}">
                      <a16:colId xmlns:a16="http://schemas.microsoft.com/office/drawing/2014/main" val="2361425253"/>
                    </a:ext>
                  </a:extLst>
                </a:gridCol>
                <a:gridCol w="223215">
                  <a:extLst>
                    <a:ext uri="{9D8B030D-6E8A-4147-A177-3AD203B41FA5}">
                      <a16:colId xmlns:a16="http://schemas.microsoft.com/office/drawing/2014/main" val="1025411230"/>
                    </a:ext>
                  </a:extLst>
                </a:gridCol>
                <a:gridCol w="1969437">
                  <a:extLst>
                    <a:ext uri="{9D8B030D-6E8A-4147-A177-3AD203B41FA5}">
                      <a16:colId xmlns:a16="http://schemas.microsoft.com/office/drawing/2014/main" val="3666625179"/>
                    </a:ext>
                  </a:extLst>
                </a:gridCol>
                <a:gridCol w="223215">
                  <a:extLst>
                    <a:ext uri="{9D8B030D-6E8A-4147-A177-3AD203B41FA5}">
                      <a16:colId xmlns:a16="http://schemas.microsoft.com/office/drawing/2014/main" val="746076271"/>
                    </a:ext>
                  </a:extLst>
                </a:gridCol>
                <a:gridCol w="2735698">
                  <a:extLst>
                    <a:ext uri="{9D8B030D-6E8A-4147-A177-3AD203B41FA5}">
                      <a16:colId xmlns:a16="http://schemas.microsoft.com/office/drawing/2014/main" val="3240727051"/>
                    </a:ext>
                  </a:extLst>
                </a:gridCol>
                <a:gridCol w="294941">
                  <a:extLst>
                    <a:ext uri="{9D8B030D-6E8A-4147-A177-3AD203B41FA5}">
                      <a16:colId xmlns:a16="http://schemas.microsoft.com/office/drawing/2014/main" val="4060209332"/>
                    </a:ext>
                  </a:extLst>
                </a:gridCol>
                <a:gridCol w="1912351">
                  <a:extLst>
                    <a:ext uri="{9D8B030D-6E8A-4147-A177-3AD203B41FA5}">
                      <a16:colId xmlns:a16="http://schemas.microsoft.com/office/drawing/2014/main" val="613321205"/>
                    </a:ext>
                  </a:extLst>
                </a:gridCol>
                <a:gridCol w="294941">
                  <a:extLst>
                    <a:ext uri="{9D8B030D-6E8A-4147-A177-3AD203B41FA5}">
                      <a16:colId xmlns:a16="http://schemas.microsoft.com/office/drawing/2014/main" val="2850435851"/>
                    </a:ext>
                  </a:extLst>
                </a:gridCol>
                <a:gridCol w="2099465">
                  <a:extLst>
                    <a:ext uri="{9D8B030D-6E8A-4147-A177-3AD203B41FA5}">
                      <a16:colId xmlns:a16="http://schemas.microsoft.com/office/drawing/2014/main" val="4097600211"/>
                    </a:ext>
                  </a:extLst>
                </a:gridCol>
              </a:tblGrid>
              <a:tr h="16462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PSED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dirty="0">
                          <a:solidFill>
                            <a:schemeClr val="tx1"/>
                          </a:solidFill>
                          <a:latin typeface="XCCW Joined 19a" panose="03050602040000000000" pitchFamily="66" charset="0"/>
                        </a:rPr>
                        <a:t>Tolerate delays when our needs are not met immediately. Show a mature attitude to meeting Year 1 staff.</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smtClean="0">
                          <a:solidFill>
                            <a:schemeClr val="tx1"/>
                          </a:solidFill>
                          <a:latin typeface="XCCW Joined 19a" panose="03050602040000000000" pitchFamily="66" charset="0"/>
                        </a:rPr>
                        <a:t>Computing</a:t>
                      </a:r>
                      <a:endParaRPr lang="en-GB" sz="1400" u="sng" dirty="0">
                        <a:solidFill>
                          <a:schemeClr val="tx1"/>
                        </a:solidFill>
                        <a:latin typeface="XCCW Joined 19a" panose="0305060204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Use a range of child friendly programmes.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Log-in to purple mash.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u="sng" dirty="0" err="1" smtClean="0">
                          <a:solidFill>
                            <a:schemeClr val="tx1"/>
                          </a:solidFill>
                          <a:latin typeface="XCCW Joined 19a" panose="03050602040000000000" pitchFamily="66" charset="0"/>
                        </a:rPr>
                        <a:t>CoeL</a:t>
                      </a:r>
                      <a:r>
                        <a:rPr lang="en-GB" sz="1400" u="sng" baseline="0" dirty="0" smtClean="0">
                          <a:solidFill>
                            <a:schemeClr val="tx1"/>
                          </a:solidFill>
                          <a:latin typeface="XCCW Joined 19a" panose="03050602040000000000" pitchFamily="66" charset="0"/>
                        </a:rPr>
                        <a:t> </a:t>
                      </a:r>
                    </a:p>
                    <a:p>
                      <a:r>
                        <a:rPr lang="en-GB" sz="1400" b="0" u="none" baseline="0" dirty="0" smtClean="0">
                          <a:solidFill>
                            <a:schemeClr val="tx1"/>
                          </a:solidFill>
                          <a:latin typeface="XCCW Joined 19a" panose="03050602040000000000" pitchFamily="66" charset="0"/>
                        </a:rPr>
                        <a:t>Finding ways to solve problems. </a:t>
                      </a:r>
                    </a:p>
                    <a:p>
                      <a:r>
                        <a:rPr lang="en-GB" sz="1400" b="0" u="none" baseline="0" dirty="0" smtClean="0">
                          <a:solidFill>
                            <a:schemeClr val="tx1"/>
                          </a:solidFill>
                          <a:latin typeface="XCCW Joined 19a" panose="03050602040000000000" pitchFamily="66" charset="0"/>
                        </a:rPr>
                        <a:t>Finding new ways to do things. </a:t>
                      </a:r>
                    </a:p>
                    <a:p>
                      <a:r>
                        <a:rPr lang="en-GB" sz="1400" b="0" u="none" baseline="0" dirty="0" smtClean="0">
                          <a:solidFill>
                            <a:schemeClr val="tx1"/>
                          </a:solidFill>
                          <a:latin typeface="XCCW Joined 19a" panose="03050602040000000000" pitchFamily="66" charset="0"/>
                        </a:rPr>
                        <a:t>Making links and noticing patterns in </a:t>
                      </a:r>
                      <a:r>
                        <a:rPr lang="en-GB" sz="1400" b="0" u="none" baseline="0" smtClean="0">
                          <a:solidFill>
                            <a:schemeClr val="tx1"/>
                          </a:solidFill>
                          <a:latin typeface="XCCW Joined 19a" panose="03050602040000000000" pitchFamily="66" charset="0"/>
                        </a:rPr>
                        <a:t>their experience.</a:t>
                      </a:r>
                      <a:endParaRPr lang="en-GB" sz="1400" b="0" u="none" dirty="0">
                        <a:solidFill>
                          <a:schemeClr val="tx1"/>
                        </a:solidFill>
                        <a:latin typeface="XCCW Joined 19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PD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Form letters using the cursive font.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Use an effective grip.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Get changed for 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dirty="0">
                          <a:solidFill>
                            <a:schemeClr val="tx1"/>
                          </a:solidFill>
                          <a:latin typeface="XCCW Joined 19a" panose="03050602040000000000" pitchFamily="66" charset="0"/>
                        </a:rPr>
                        <a:t>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dirty="0">
                          <a:solidFill>
                            <a:schemeClr val="tx1"/>
                          </a:solidFill>
                          <a:latin typeface="XCCW Joined 19a" panose="03050602040000000000" pitchFamily="66" charset="0"/>
                        </a:rPr>
                        <a:t>Develop an understanding of a range of seasonal celebrations and festivals.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extLst>
                  <a:ext uri="{0D108BD9-81ED-4DB2-BD59-A6C34878D82A}">
                    <a16:rowId xmlns:a16="http://schemas.microsoft.com/office/drawing/2014/main" val="3495693433"/>
                  </a:ext>
                </a:extLst>
              </a:tr>
            </a:tbl>
          </a:graphicData>
        </a:graphic>
      </p:graphicFrame>
    </p:spTree>
    <p:extLst>
      <p:ext uri="{BB962C8B-B14F-4D97-AF65-F5344CB8AC3E}">
        <p14:creationId xmlns:p14="http://schemas.microsoft.com/office/powerpoint/2010/main" val="1655299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1152</TotalTime>
  <Words>346</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XCCW Joined 19a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Lee</dc:creator>
  <cp:lastModifiedBy>Helen</cp:lastModifiedBy>
  <cp:revision>12</cp:revision>
  <dcterms:created xsi:type="dcterms:W3CDTF">2022-12-06T13:14:11Z</dcterms:created>
  <dcterms:modified xsi:type="dcterms:W3CDTF">2023-03-09T15:26:29Z</dcterms:modified>
</cp:coreProperties>
</file>