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99"/>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064E4-5A22-B927-3E9A-27E6E667778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C5600C2-DBCC-8FAA-B69D-92B71AB0E88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8B3BE5C-EBE6-EE2D-2D61-BE1742AF7739}"/>
              </a:ext>
            </a:extLst>
          </p:cNvPr>
          <p:cNvSpPr>
            <a:spLocks noGrp="1"/>
          </p:cNvSpPr>
          <p:nvPr>
            <p:ph type="dt" sz="half" idx="10"/>
          </p:nvPr>
        </p:nvSpPr>
        <p:spPr/>
        <p:txBody>
          <a:bodyPr/>
          <a:lstStyle/>
          <a:p>
            <a:fld id="{2F44141C-2345-44C5-9DDC-CCAC353C19D8}" type="datetimeFigureOut">
              <a:rPr lang="en-GB" smtClean="0"/>
              <a:t>09/03/2023</a:t>
            </a:fld>
            <a:endParaRPr lang="en-GB"/>
          </a:p>
        </p:txBody>
      </p:sp>
      <p:sp>
        <p:nvSpPr>
          <p:cNvPr id="5" name="Footer Placeholder 4">
            <a:extLst>
              <a:ext uri="{FF2B5EF4-FFF2-40B4-BE49-F238E27FC236}">
                <a16:creationId xmlns:a16="http://schemas.microsoft.com/office/drawing/2014/main" id="{6AC459C4-4D4A-9F9E-237C-6B1C5A128DE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1FAC85C-0C88-70CE-F74E-F9C11F736067}"/>
              </a:ext>
            </a:extLst>
          </p:cNvPr>
          <p:cNvSpPr>
            <a:spLocks noGrp="1"/>
          </p:cNvSpPr>
          <p:nvPr>
            <p:ph type="sldNum" sz="quarter" idx="12"/>
          </p:nvPr>
        </p:nvSpPr>
        <p:spPr/>
        <p:txBody>
          <a:bodyPr/>
          <a:lstStyle/>
          <a:p>
            <a:fld id="{F83E2A60-D842-4571-8353-7BE55695E340}" type="slidenum">
              <a:rPr lang="en-GB" smtClean="0"/>
              <a:t>‹#›</a:t>
            </a:fld>
            <a:endParaRPr lang="en-GB"/>
          </a:p>
        </p:txBody>
      </p:sp>
    </p:spTree>
    <p:extLst>
      <p:ext uri="{BB962C8B-B14F-4D97-AF65-F5344CB8AC3E}">
        <p14:creationId xmlns:p14="http://schemas.microsoft.com/office/powerpoint/2010/main" val="24581852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71627-5AAC-AA75-BA56-D38B7F000F2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2B2E62D-701B-1988-EAC1-0562A760A7E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0A66022-8FEC-CAF2-5B94-41CEBBEF5634}"/>
              </a:ext>
            </a:extLst>
          </p:cNvPr>
          <p:cNvSpPr>
            <a:spLocks noGrp="1"/>
          </p:cNvSpPr>
          <p:nvPr>
            <p:ph type="dt" sz="half" idx="10"/>
          </p:nvPr>
        </p:nvSpPr>
        <p:spPr/>
        <p:txBody>
          <a:bodyPr/>
          <a:lstStyle/>
          <a:p>
            <a:fld id="{2F44141C-2345-44C5-9DDC-CCAC353C19D8}" type="datetimeFigureOut">
              <a:rPr lang="en-GB" smtClean="0"/>
              <a:t>09/03/2023</a:t>
            </a:fld>
            <a:endParaRPr lang="en-GB"/>
          </a:p>
        </p:txBody>
      </p:sp>
      <p:sp>
        <p:nvSpPr>
          <p:cNvPr id="5" name="Footer Placeholder 4">
            <a:extLst>
              <a:ext uri="{FF2B5EF4-FFF2-40B4-BE49-F238E27FC236}">
                <a16:creationId xmlns:a16="http://schemas.microsoft.com/office/drawing/2014/main" id="{FCF3449A-D131-BB15-2919-CA76572579A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51FE361-E0EA-C91D-AE7C-EB3754446243}"/>
              </a:ext>
            </a:extLst>
          </p:cNvPr>
          <p:cNvSpPr>
            <a:spLocks noGrp="1"/>
          </p:cNvSpPr>
          <p:nvPr>
            <p:ph type="sldNum" sz="quarter" idx="12"/>
          </p:nvPr>
        </p:nvSpPr>
        <p:spPr/>
        <p:txBody>
          <a:bodyPr/>
          <a:lstStyle/>
          <a:p>
            <a:fld id="{F83E2A60-D842-4571-8353-7BE55695E340}" type="slidenum">
              <a:rPr lang="en-GB" smtClean="0"/>
              <a:t>‹#›</a:t>
            </a:fld>
            <a:endParaRPr lang="en-GB"/>
          </a:p>
        </p:txBody>
      </p:sp>
    </p:spTree>
    <p:extLst>
      <p:ext uri="{BB962C8B-B14F-4D97-AF65-F5344CB8AC3E}">
        <p14:creationId xmlns:p14="http://schemas.microsoft.com/office/powerpoint/2010/main" val="40589129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48CCA4-3A56-03F5-1D6A-624E44AEFB9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0FC6592-0C4C-1158-EC60-4B9FC218706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2A5AE9C-035B-7E5D-8FC0-4C6807DA95FC}"/>
              </a:ext>
            </a:extLst>
          </p:cNvPr>
          <p:cNvSpPr>
            <a:spLocks noGrp="1"/>
          </p:cNvSpPr>
          <p:nvPr>
            <p:ph type="dt" sz="half" idx="10"/>
          </p:nvPr>
        </p:nvSpPr>
        <p:spPr/>
        <p:txBody>
          <a:bodyPr/>
          <a:lstStyle/>
          <a:p>
            <a:fld id="{2F44141C-2345-44C5-9DDC-CCAC353C19D8}" type="datetimeFigureOut">
              <a:rPr lang="en-GB" smtClean="0"/>
              <a:t>09/03/2023</a:t>
            </a:fld>
            <a:endParaRPr lang="en-GB"/>
          </a:p>
        </p:txBody>
      </p:sp>
      <p:sp>
        <p:nvSpPr>
          <p:cNvPr id="5" name="Footer Placeholder 4">
            <a:extLst>
              <a:ext uri="{FF2B5EF4-FFF2-40B4-BE49-F238E27FC236}">
                <a16:creationId xmlns:a16="http://schemas.microsoft.com/office/drawing/2014/main" id="{9A08DF2C-9092-B4F2-3E88-A2A9E2F8D67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884AE53-644D-13FF-468E-0FF087E23D66}"/>
              </a:ext>
            </a:extLst>
          </p:cNvPr>
          <p:cNvSpPr>
            <a:spLocks noGrp="1"/>
          </p:cNvSpPr>
          <p:nvPr>
            <p:ph type="sldNum" sz="quarter" idx="12"/>
          </p:nvPr>
        </p:nvSpPr>
        <p:spPr/>
        <p:txBody>
          <a:bodyPr/>
          <a:lstStyle/>
          <a:p>
            <a:fld id="{F83E2A60-D842-4571-8353-7BE55695E340}" type="slidenum">
              <a:rPr lang="en-GB" smtClean="0"/>
              <a:t>‹#›</a:t>
            </a:fld>
            <a:endParaRPr lang="en-GB"/>
          </a:p>
        </p:txBody>
      </p:sp>
    </p:spTree>
    <p:extLst>
      <p:ext uri="{BB962C8B-B14F-4D97-AF65-F5344CB8AC3E}">
        <p14:creationId xmlns:p14="http://schemas.microsoft.com/office/powerpoint/2010/main" val="2449598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F773F-D522-F767-E626-9A392A14542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52CBB7C-E7AF-D5BC-97B2-74553EE9B61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16541A6-1D74-3282-220B-54E980A74B4F}"/>
              </a:ext>
            </a:extLst>
          </p:cNvPr>
          <p:cNvSpPr>
            <a:spLocks noGrp="1"/>
          </p:cNvSpPr>
          <p:nvPr>
            <p:ph type="dt" sz="half" idx="10"/>
          </p:nvPr>
        </p:nvSpPr>
        <p:spPr/>
        <p:txBody>
          <a:bodyPr/>
          <a:lstStyle/>
          <a:p>
            <a:fld id="{2F44141C-2345-44C5-9DDC-CCAC353C19D8}" type="datetimeFigureOut">
              <a:rPr lang="en-GB" smtClean="0"/>
              <a:t>09/03/2023</a:t>
            </a:fld>
            <a:endParaRPr lang="en-GB"/>
          </a:p>
        </p:txBody>
      </p:sp>
      <p:sp>
        <p:nvSpPr>
          <p:cNvPr id="5" name="Footer Placeholder 4">
            <a:extLst>
              <a:ext uri="{FF2B5EF4-FFF2-40B4-BE49-F238E27FC236}">
                <a16:creationId xmlns:a16="http://schemas.microsoft.com/office/drawing/2014/main" id="{95FF2DFB-1EE1-5C32-08E6-511B5C83771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228D5AA-6BE2-6D60-CC2F-8CA9F7555A4D}"/>
              </a:ext>
            </a:extLst>
          </p:cNvPr>
          <p:cNvSpPr>
            <a:spLocks noGrp="1"/>
          </p:cNvSpPr>
          <p:nvPr>
            <p:ph type="sldNum" sz="quarter" idx="12"/>
          </p:nvPr>
        </p:nvSpPr>
        <p:spPr/>
        <p:txBody>
          <a:bodyPr/>
          <a:lstStyle/>
          <a:p>
            <a:fld id="{F83E2A60-D842-4571-8353-7BE55695E340}" type="slidenum">
              <a:rPr lang="en-GB" smtClean="0"/>
              <a:t>‹#›</a:t>
            </a:fld>
            <a:endParaRPr lang="en-GB"/>
          </a:p>
        </p:txBody>
      </p:sp>
    </p:spTree>
    <p:extLst>
      <p:ext uri="{BB962C8B-B14F-4D97-AF65-F5344CB8AC3E}">
        <p14:creationId xmlns:p14="http://schemas.microsoft.com/office/powerpoint/2010/main" val="2553347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AFFDC3-F820-8508-0158-C22045432B8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A67BE9E-9D34-68B1-D37A-0AB3247C895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FEC555E-7638-B810-214F-A26C1188E2C2}"/>
              </a:ext>
            </a:extLst>
          </p:cNvPr>
          <p:cNvSpPr>
            <a:spLocks noGrp="1"/>
          </p:cNvSpPr>
          <p:nvPr>
            <p:ph type="dt" sz="half" idx="10"/>
          </p:nvPr>
        </p:nvSpPr>
        <p:spPr/>
        <p:txBody>
          <a:bodyPr/>
          <a:lstStyle/>
          <a:p>
            <a:fld id="{2F44141C-2345-44C5-9DDC-CCAC353C19D8}" type="datetimeFigureOut">
              <a:rPr lang="en-GB" smtClean="0"/>
              <a:t>09/03/2023</a:t>
            </a:fld>
            <a:endParaRPr lang="en-GB"/>
          </a:p>
        </p:txBody>
      </p:sp>
      <p:sp>
        <p:nvSpPr>
          <p:cNvPr id="5" name="Footer Placeholder 4">
            <a:extLst>
              <a:ext uri="{FF2B5EF4-FFF2-40B4-BE49-F238E27FC236}">
                <a16:creationId xmlns:a16="http://schemas.microsoft.com/office/drawing/2014/main" id="{F180603E-EF86-F64D-D489-C895B586BCD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207D624-9A57-335F-2BA8-233BD27F70FD}"/>
              </a:ext>
            </a:extLst>
          </p:cNvPr>
          <p:cNvSpPr>
            <a:spLocks noGrp="1"/>
          </p:cNvSpPr>
          <p:nvPr>
            <p:ph type="sldNum" sz="quarter" idx="12"/>
          </p:nvPr>
        </p:nvSpPr>
        <p:spPr/>
        <p:txBody>
          <a:bodyPr/>
          <a:lstStyle/>
          <a:p>
            <a:fld id="{F83E2A60-D842-4571-8353-7BE55695E340}" type="slidenum">
              <a:rPr lang="en-GB" smtClean="0"/>
              <a:t>‹#›</a:t>
            </a:fld>
            <a:endParaRPr lang="en-GB"/>
          </a:p>
        </p:txBody>
      </p:sp>
    </p:spTree>
    <p:extLst>
      <p:ext uri="{BB962C8B-B14F-4D97-AF65-F5344CB8AC3E}">
        <p14:creationId xmlns:p14="http://schemas.microsoft.com/office/powerpoint/2010/main" val="3411380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23A68-84EC-29EA-D7EE-DECEACA424E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4A405AB-5B9F-9DA3-0D5A-0F35DD78891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529C391-119B-F5F5-D847-03CC8C612B5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648FCA0-CDC6-50BD-A1EC-5831DEDB8D22}"/>
              </a:ext>
            </a:extLst>
          </p:cNvPr>
          <p:cNvSpPr>
            <a:spLocks noGrp="1"/>
          </p:cNvSpPr>
          <p:nvPr>
            <p:ph type="dt" sz="half" idx="10"/>
          </p:nvPr>
        </p:nvSpPr>
        <p:spPr/>
        <p:txBody>
          <a:bodyPr/>
          <a:lstStyle/>
          <a:p>
            <a:fld id="{2F44141C-2345-44C5-9DDC-CCAC353C19D8}" type="datetimeFigureOut">
              <a:rPr lang="en-GB" smtClean="0"/>
              <a:t>09/03/2023</a:t>
            </a:fld>
            <a:endParaRPr lang="en-GB"/>
          </a:p>
        </p:txBody>
      </p:sp>
      <p:sp>
        <p:nvSpPr>
          <p:cNvPr id="6" name="Footer Placeholder 5">
            <a:extLst>
              <a:ext uri="{FF2B5EF4-FFF2-40B4-BE49-F238E27FC236}">
                <a16:creationId xmlns:a16="http://schemas.microsoft.com/office/drawing/2014/main" id="{C8E133BD-FE9F-684F-D436-5D3A3EA9BFE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38F7FA8-83DA-769C-66CE-5F48F9C268AF}"/>
              </a:ext>
            </a:extLst>
          </p:cNvPr>
          <p:cNvSpPr>
            <a:spLocks noGrp="1"/>
          </p:cNvSpPr>
          <p:nvPr>
            <p:ph type="sldNum" sz="quarter" idx="12"/>
          </p:nvPr>
        </p:nvSpPr>
        <p:spPr/>
        <p:txBody>
          <a:bodyPr/>
          <a:lstStyle/>
          <a:p>
            <a:fld id="{F83E2A60-D842-4571-8353-7BE55695E340}" type="slidenum">
              <a:rPr lang="en-GB" smtClean="0"/>
              <a:t>‹#›</a:t>
            </a:fld>
            <a:endParaRPr lang="en-GB"/>
          </a:p>
        </p:txBody>
      </p:sp>
    </p:spTree>
    <p:extLst>
      <p:ext uri="{BB962C8B-B14F-4D97-AF65-F5344CB8AC3E}">
        <p14:creationId xmlns:p14="http://schemas.microsoft.com/office/powerpoint/2010/main" val="24368524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3B6BCB-3402-E09E-2078-9A7820FDB06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25AE9F0-036B-3ECF-3C08-7B0F60C09CD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D4E0F05-87D6-9D01-07C6-F3123A41371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F7B300D-9507-3AA3-5537-F06BD6FB8BC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291FBCA-EC95-9E3F-0E17-DFB79DA7DDA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F7DF6C3-0242-4D5F-A8D8-7AF1047EE927}"/>
              </a:ext>
            </a:extLst>
          </p:cNvPr>
          <p:cNvSpPr>
            <a:spLocks noGrp="1"/>
          </p:cNvSpPr>
          <p:nvPr>
            <p:ph type="dt" sz="half" idx="10"/>
          </p:nvPr>
        </p:nvSpPr>
        <p:spPr/>
        <p:txBody>
          <a:bodyPr/>
          <a:lstStyle/>
          <a:p>
            <a:fld id="{2F44141C-2345-44C5-9DDC-CCAC353C19D8}" type="datetimeFigureOut">
              <a:rPr lang="en-GB" smtClean="0"/>
              <a:t>09/03/2023</a:t>
            </a:fld>
            <a:endParaRPr lang="en-GB"/>
          </a:p>
        </p:txBody>
      </p:sp>
      <p:sp>
        <p:nvSpPr>
          <p:cNvPr id="8" name="Footer Placeholder 7">
            <a:extLst>
              <a:ext uri="{FF2B5EF4-FFF2-40B4-BE49-F238E27FC236}">
                <a16:creationId xmlns:a16="http://schemas.microsoft.com/office/drawing/2014/main" id="{6C0895B7-EEE1-729D-5A6C-37F37ACA16C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D41623D-DB55-7275-DAA3-68CA702EC6C6}"/>
              </a:ext>
            </a:extLst>
          </p:cNvPr>
          <p:cNvSpPr>
            <a:spLocks noGrp="1"/>
          </p:cNvSpPr>
          <p:nvPr>
            <p:ph type="sldNum" sz="quarter" idx="12"/>
          </p:nvPr>
        </p:nvSpPr>
        <p:spPr/>
        <p:txBody>
          <a:bodyPr/>
          <a:lstStyle/>
          <a:p>
            <a:fld id="{F83E2A60-D842-4571-8353-7BE55695E340}" type="slidenum">
              <a:rPr lang="en-GB" smtClean="0"/>
              <a:t>‹#›</a:t>
            </a:fld>
            <a:endParaRPr lang="en-GB"/>
          </a:p>
        </p:txBody>
      </p:sp>
    </p:spTree>
    <p:extLst>
      <p:ext uri="{BB962C8B-B14F-4D97-AF65-F5344CB8AC3E}">
        <p14:creationId xmlns:p14="http://schemas.microsoft.com/office/powerpoint/2010/main" val="27298840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945DF-E842-201E-D521-76C6184D4D5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9BD9C3E-F470-A45F-A154-B78B8085B539}"/>
              </a:ext>
            </a:extLst>
          </p:cNvPr>
          <p:cNvSpPr>
            <a:spLocks noGrp="1"/>
          </p:cNvSpPr>
          <p:nvPr>
            <p:ph type="dt" sz="half" idx="10"/>
          </p:nvPr>
        </p:nvSpPr>
        <p:spPr/>
        <p:txBody>
          <a:bodyPr/>
          <a:lstStyle/>
          <a:p>
            <a:fld id="{2F44141C-2345-44C5-9DDC-CCAC353C19D8}" type="datetimeFigureOut">
              <a:rPr lang="en-GB" smtClean="0"/>
              <a:t>09/03/2023</a:t>
            </a:fld>
            <a:endParaRPr lang="en-GB"/>
          </a:p>
        </p:txBody>
      </p:sp>
      <p:sp>
        <p:nvSpPr>
          <p:cNvPr id="4" name="Footer Placeholder 3">
            <a:extLst>
              <a:ext uri="{FF2B5EF4-FFF2-40B4-BE49-F238E27FC236}">
                <a16:creationId xmlns:a16="http://schemas.microsoft.com/office/drawing/2014/main" id="{C6440E8D-9494-2E9A-D419-BED6299E98B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79ACC40-9762-3F87-36B4-E1D4E14D3FA9}"/>
              </a:ext>
            </a:extLst>
          </p:cNvPr>
          <p:cNvSpPr>
            <a:spLocks noGrp="1"/>
          </p:cNvSpPr>
          <p:nvPr>
            <p:ph type="sldNum" sz="quarter" idx="12"/>
          </p:nvPr>
        </p:nvSpPr>
        <p:spPr/>
        <p:txBody>
          <a:bodyPr/>
          <a:lstStyle/>
          <a:p>
            <a:fld id="{F83E2A60-D842-4571-8353-7BE55695E340}" type="slidenum">
              <a:rPr lang="en-GB" smtClean="0"/>
              <a:t>‹#›</a:t>
            </a:fld>
            <a:endParaRPr lang="en-GB"/>
          </a:p>
        </p:txBody>
      </p:sp>
    </p:spTree>
    <p:extLst>
      <p:ext uri="{BB962C8B-B14F-4D97-AF65-F5344CB8AC3E}">
        <p14:creationId xmlns:p14="http://schemas.microsoft.com/office/powerpoint/2010/main" val="39924133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690498B-DE80-6D4F-55AD-07CEA81E1396}"/>
              </a:ext>
            </a:extLst>
          </p:cNvPr>
          <p:cNvSpPr>
            <a:spLocks noGrp="1"/>
          </p:cNvSpPr>
          <p:nvPr>
            <p:ph type="dt" sz="half" idx="10"/>
          </p:nvPr>
        </p:nvSpPr>
        <p:spPr/>
        <p:txBody>
          <a:bodyPr/>
          <a:lstStyle/>
          <a:p>
            <a:fld id="{2F44141C-2345-44C5-9DDC-CCAC353C19D8}" type="datetimeFigureOut">
              <a:rPr lang="en-GB" smtClean="0"/>
              <a:t>09/03/2023</a:t>
            </a:fld>
            <a:endParaRPr lang="en-GB"/>
          </a:p>
        </p:txBody>
      </p:sp>
      <p:sp>
        <p:nvSpPr>
          <p:cNvPr id="3" name="Footer Placeholder 2">
            <a:extLst>
              <a:ext uri="{FF2B5EF4-FFF2-40B4-BE49-F238E27FC236}">
                <a16:creationId xmlns:a16="http://schemas.microsoft.com/office/drawing/2014/main" id="{F15A00CD-B9FD-DD0B-B081-E633493986F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D2A8F65-2B7F-A4F8-4E42-1FD496DA7C7A}"/>
              </a:ext>
            </a:extLst>
          </p:cNvPr>
          <p:cNvSpPr>
            <a:spLocks noGrp="1"/>
          </p:cNvSpPr>
          <p:nvPr>
            <p:ph type="sldNum" sz="quarter" idx="12"/>
          </p:nvPr>
        </p:nvSpPr>
        <p:spPr/>
        <p:txBody>
          <a:bodyPr/>
          <a:lstStyle/>
          <a:p>
            <a:fld id="{F83E2A60-D842-4571-8353-7BE55695E340}" type="slidenum">
              <a:rPr lang="en-GB" smtClean="0"/>
              <a:t>‹#›</a:t>
            </a:fld>
            <a:endParaRPr lang="en-GB"/>
          </a:p>
        </p:txBody>
      </p:sp>
    </p:spTree>
    <p:extLst>
      <p:ext uri="{BB962C8B-B14F-4D97-AF65-F5344CB8AC3E}">
        <p14:creationId xmlns:p14="http://schemas.microsoft.com/office/powerpoint/2010/main" val="29774254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2AF9B1-943C-B5BD-93EC-01C57240BBF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75069EE-049C-F34F-7A60-D9E01E8835A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CF2324E-D819-93A3-2968-3965140868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7708EFE-6316-3B56-0144-F39630BC5E33}"/>
              </a:ext>
            </a:extLst>
          </p:cNvPr>
          <p:cNvSpPr>
            <a:spLocks noGrp="1"/>
          </p:cNvSpPr>
          <p:nvPr>
            <p:ph type="dt" sz="half" idx="10"/>
          </p:nvPr>
        </p:nvSpPr>
        <p:spPr/>
        <p:txBody>
          <a:bodyPr/>
          <a:lstStyle/>
          <a:p>
            <a:fld id="{2F44141C-2345-44C5-9DDC-CCAC353C19D8}" type="datetimeFigureOut">
              <a:rPr lang="en-GB" smtClean="0"/>
              <a:t>09/03/2023</a:t>
            </a:fld>
            <a:endParaRPr lang="en-GB"/>
          </a:p>
        </p:txBody>
      </p:sp>
      <p:sp>
        <p:nvSpPr>
          <p:cNvPr id="6" name="Footer Placeholder 5">
            <a:extLst>
              <a:ext uri="{FF2B5EF4-FFF2-40B4-BE49-F238E27FC236}">
                <a16:creationId xmlns:a16="http://schemas.microsoft.com/office/drawing/2014/main" id="{92D16A36-FBCA-146D-6717-AF5C1C148A7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7EB2B10-36B9-3EE6-9BD8-768E84E8AA63}"/>
              </a:ext>
            </a:extLst>
          </p:cNvPr>
          <p:cNvSpPr>
            <a:spLocks noGrp="1"/>
          </p:cNvSpPr>
          <p:nvPr>
            <p:ph type="sldNum" sz="quarter" idx="12"/>
          </p:nvPr>
        </p:nvSpPr>
        <p:spPr/>
        <p:txBody>
          <a:bodyPr/>
          <a:lstStyle/>
          <a:p>
            <a:fld id="{F83E2A60-D842-4571-8353-7BE55695E340}" type="slidenum">
              <a:rPr lang="en-GB" smtClean="0"/>
              <a:t>‹#›</a:t>
            </a:fld>
            <a:endParaRPr lang="en-GB"/>
          </a:p>
        </p:txBody>
      </p:sp>
    </p:spTree>
    <p:extLst>
      <p:ext uri="{BB962C8B-B14F-4D97-AF65-F5344CB8AC3E}">
        <p14:creationId xmlns:p14="http://schemas.microsoft.com/office/powerpoint/2010/main" val="1871290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1A93A-7C7E-9928-4725-C930E3034CE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6250AD5-CEA1-E87C-3E16-737F114790F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F747F24-EDAC-4F6F-19B6-D98D1788B9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33420E-B8CA-F449-CAD4-EE049C9FBA18}"/>
              </a:ext>
            </a:extLst>
          </p:cNvPr>
          <p:cNvSpPr>
            <a:spLocks noGrp="1"/>
          </p:cNvSpPr>
          <p:nvPr>
            <p:ph type="dt" sz="half" idx="10"/>
          </p:nvPr>
        </p:nvSpPr>
        <p:spPr/>
        <p:txBody>
          <a:bodyPr/>
          <a:lstStyle/>
          <a:p>
            <a:fld id="{2F44141C-2345-44C5-9DDC-CCAC353C19D8}" type="datetimeFigureOut">
              <a:rPr lang="en-GB" smtClean="0"/>
              <a:t>09/03/2023</a:t>
            </a:fld>
            <a:endParaRPr lang="en-GB"/>
          </a:p>
        </p:txBody>
      </p:sp>
      <p:sp>
        <p:nvSpPr>
          <p:cNvPr id="6" name="Footer Placeholder 5">
            <a:extLst>
              <a:ext uri="{FF2B5EF4-FFF2-40B4-BE49-F238E27FC236}">
                <a16:creationId xmlns:a16="http://schemas.microsoft.com/office/drawing/2014/main" id="{CE8006CF-21AA-40C9-1ACC-26AA0F56C09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74E15B2-B496-CBEE-EAA2-AF5AAA1093FD}"/>
              </a:ext>
            </a:extLst>
          </p:cNvPr>
          <p:cNvSpPr>
            <a:spLocks noGrp="1"/>
          </p:cNvSpPr>
          <p:nvPr>
            <p:ph type="sldNum" sz="quarter" idx="12"/>
          </p:nvPr>
        </p:nvSpPr>
        <p:spPr/>
        <p:txBody>
          <a:bodyPr/>
          <a:lstStyle/>
          <a:p>
            <a:fld id="{F83E2A60-D842-4571-8353-7BE55695E340}" type="slidenum">
              <a:rPr lang="en-GB" smtClean="0"/>
              <a:t>‹#›</a:t>
            </a:fld>
            <a:endParaRPr lang="en-GB"/>
          </a:p>
        </p:txBody>
      </p:sp>
    </p:spTree>
    <p:extLst>
      <p:ext uri="{BB962C8B-B14F-4D97-AF65-F5344CB8AC3E}">
        <p14:creationId xmlns:p14="http://schemas.microsoft.com/office/powerpoint/2010/main" val="1773452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013E181-C42E-B9DA-FF66-ECA204CD766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865FE69-00C6-F482-8800-FD7E011A507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C1B7818-F8C0-918A-9EC8-CD14CA6079E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44141C-2345-44C5-9DDC-CCAC353C19D8}" type="datetimeFigureOut">
              <a:rPr lang="en-GB" smtClean="0"/>
              <a:t>09/03/2023</a:t>
            </a:fld>
            <a:endParaRPr lang="en-GB"/>
          </a:p>
        </p:txBody>
      </p:sp>
      <p:sp>
        <p:nvSpPr>
          <p:cNvPr id="5" name="Footer Placeholder 4">
            <a:extLst>
              <a:ext uri="{FF2B5EF4-FFF2-40B4-BE49-F238E27FC236}">
                <a16:creationId xmlns:a16="http://schemas.microsoft.com/office/drawing/2014/main" id="{3B471144-9B40-F7ED-4F61-37FA6757FF4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5A105C1-880C-6B57-1DA1-3EF3D9220CA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3E2A60-D842-4571-8353-7BE55695E340}" type="slidenum">
              <a:rPr lang="en-GB" smtClean="0"/>
              <a:t>‹#›</a:t>
            </a:fld>
            <a:endParaRPr lang="en-GB"/>
          </a:p>
        </p:txBody>
      </p:sp>
    </p:spTree>
    <p:extLst>
      <p:ext uri="{BB962C8B-B14F-4D97-AF65-F5344CB8AC3E}">
        <p14:creationId xmlns:p14="http://schemas.microsoft.com/office/powerpoint/2010/main" val="8965051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CF8B0E69-2EC0-1571-E01D-5DA84A26EA15}"/>
              </a:ext>
            </a:extLst>
          </p:cNvPr>
          <p:cNvPicPr>
            <a:picLocks noChangeAspect="1"/>
          </p:cNvPicPr>
          <p:nvPr/>
        </p:nvPicPr>
        <p:blipFill>
          <a:blip r:embed="rId2"/>
          <a:stretch>
            <a:fillRect/>
          </a:stretch>
        </p:blipFill>
        <p:spPr>
          <a:xfrm>
            <a:off x="0" y="0"/>
            <a:ext cx="6096000" cy="6794626"/>
          </a:xfrm>
          <a:prstGeom prst="rect">
            <a:avLst/>
          </a:prstGeom>
          <a:noFill/>
        </p:spPr>
      </p:pic>
      <p:pic>
        <p:nvPicPr>
          <p:cNvPr id="8" name="Picture 7">
            <a:extLst>
              <a:ext uri="{FF2B5EF4-FFF2-40B4-BE49-F238E27FC236}">
                <a16:creationId xmlns:a16="http://schemas.microsoft.com/office/drawing/2014/main" id="{987336BD-C79D-8949-A604-580F349B2580}"/>
              </a:ext>
            </a:extLst>
          </p:cNvPr>
          <p:cNvPicPr>
            <a:picLocks noChangeAspect="1"/>
          </p:cNvPicPr>
          <p:nvPr/>
        </p:nvPicPr>
        <p:blipFill>
          <a:blip r:embed="rId2"/>
          <a:stretch>
            <a:fillRect/>
          </a:stretch>
        </p:blipFill>
        <p:spPr>
          <a:xfrm>
            <a:off x="6096000" y="0"/>
            <a:ext cx="6096002" cy="6794626"/>
          </a:xfrm>
          <a:prstGeom prst="rect">
            <a:avLst/>
          </a:prstGeom>
          <a:noFill/>
        </p:spPr>
      </p:pic>
      <p:graphicFrame>
        <p:nvGraphicFramePr>
          <p:cNvPr id="9" name="Table 9">
            <a:extLst>
              <a:ext uri="{FF2B5EF4-FFF2-40B4-BE49-F238E27FC236}">
                <a16:creationId xmlns:a16="http://schemas.microsoft.com/office/drawing/2014/main" id="{DE78A976-71B5-CE27-D988-27C551E91447}"/>
              </a:ext>
            </a:extLst>
          </p:cNvPr>
          <p:cNvGraphicFramePr>
            <a:graphicFrameLocks noGrp="1"/>
          </p:cNvGraphicFramePr>
          <p:nvPr>
            <p:extLst>
              <p:ext uri="{D42A27DB-BD31-4B8C-83A1-F6EECF244321}">
                <p14:modId xmlns:p14="http://schemas.microsoft.com/office/powerpoint/2010/main" val="3081066633"/>
              </p:ext>
            </p:extLst>
          </p:nvPr>
        </p:nvGraphicFramePr>
        <p:xfrm>
          <a:off x="182938" y="63374"/>
          <a:ext cx="11874504" cy="2255088"/>
        </p:xfrm>
        <a:graphic>
          <a:graphicData uri="http://schemas.openxmlformats.org/drawingml/2006/table">
            <a:tbl>
              <a:tblPr firstRow="1" bandRow="1">
                <a:tableStyleId>{5C22544A-7EE6-4342-B048-85BDC9FD1C3A}</a:tableStyleId>
              </a:tblPr>
              <a:tblGrid>
                <a:gridCol w="4270158">
                  <a:extLst>
                    <a:ext uri="{9D8B030D-6E8A-4147-A177-3AD203B41FA5}">
                      <a16:colId xmlns:a16="http://schemas.microsoft.com/office/drawing/2014/main" val="2361425253"/>
                    </a:ext>
                  </a:extLst>
                </a:gridCol>
                <a:gridCol w="230820">
                  <a:extLst>
                    <a:ext uri="{9D8B030D-6E8A-4147-A177-3AD203B41FA5}">
                      <a16:colId xmlns:a16="http://schemas.microsoft.com/office/drawing/2014/main" val="1651825367"/>
                    </a:ext>
                  </a:extLst>
                </a:gridCol>
                <a:gridCol w="2950101">
                  <a:extLst>
                    <a:ext uri="{9D8B030D-6E8A-4147-A177-3AD203B41FA5}">
                      <a16:colId xmlns:a16="http://schemas.microsoft.com/office/drawing/2014/main" val="3240727051"/>
                    </a:ext>
                  </a:extLst>
                </a:gridCol>
                <a:gridCol w="260679">
                  <a:extLst>
                    <a:ext uri="{9D8B030D-6E8A-4147-A177-3AD203B41FA5}">
                      <a16:colId xmlns:a16="http://schemas.microsoft.com/office/drawing/2014/main" val="3057643063"/>
                    </a:ext>
                  </a:extLst>
                </a:gridCol>
                <a:gridCol w="4162746">
                  <a:extLst>
                    <a:ext uri="{9D8B030D-6E8A-4147-A177-3AD203B41FA5}">
                      <a16:colId xmlns:a16="http://schemas.microsoft.com/office/drawing/2014/main" val="613321205"/>
                    </a:ext>
                  </a:extLst>
                </a:gridCol>
              </a:tblGrid>
              <a:tr h="2255088">
                <a:tc>
                  <a:txBody>
                    <a:bodyPr/>
                    <a:lstStyle/>
                    <a:p>
                      <a:r>
                        <a:rPr lang="en-GB" sz="1400" u="sng" dirty="0">
                          <a:solidFill>
                            <a:schemeClr val="tx1"/>
                          </a:solidFill>
                          <a:latin typeface="XCCW Joined 19a" panose="03050602040000000000" pitchFamily="66" charset="0"/>
                        </a:rPr>
                        <a:t>English</a:t>
                      </a:r>
                    </a:p>
                    <a:p>
                      <a:r>
                        <a:rPr lang="en-GB" sz="1400" b="0" u="none" dirty="0">
                          <a:solidFill>
                            <a:schemeClr val="tx1"/>
                          </a:solidFill>
                          <a:latin typeface="XCCW Joined 19a" panose="03050602040000000000" pitchFamily="66" charset="0"/>
                        </a:rPr>
                        <a:t>We will read some Traditional Tales. Use Pie Corbett/Story mapping &amp; retelling to organise key events in the stories.</a:t>
                      </a:r>
                    </a:p>
                    <a:p>
                      <a:r>
                        <a:rPr lang="en-GB" sz="1400" b="0" u="none" dirty="0">
                          <a:solidFill>
                            <a:schemeClr val="tx1"/>
                          </a:solidFill>
                          <a:latin typeface="XCCW Joined 19a" panose="03050602040000000000" pitchFamily="66" charset="0"/>
                        </a:rPr>
                        <a:t>Recall information from Stories with familiar settings.  We will practise writing letters, words and simple sentences.</a:t>
                      </a:r>
                      <a:endParaRPr lang="en-GB" sz="1400" u="sng" dirty="0">
                        <a:solidFill>
                          <a:schemeClr val="tx1"/>
                        </a:solidFill>
                        <a:latin typeface="XCCW Joined 19a" panose="03050602040000000000"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99"/>
                    </a:solidFill>
                  </a:tcPr>
                </a:tc>
                <a:tc>
                  <a:txBody>
                    <a:bodyPr/>
                    <a:lstStyle/>
                    <a:p>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u="sng" dirty="0">
                          <a:solidFill>
                            <a:schemeClr val="tx1"/>
                          </a:solidFill>
                          <a:latin typeface="XCCW Joined 19a" panose="03050602040000000000" pitchFamily="66" charset="0"/>
                        </a:rPr>
                        <a:t>The Natural World</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u="none" dirty="0">
                          <a:solidFill>
                            <a:schemeClr val="tx1"/>
                          </a:solidFill>
                          <a:latin typeface="XCCW Joined 19a" panose="03050602040000000000" pitchFamily="66" charset="0"/>
                        </a:rPr>
                        <a:t>We will observe and discuss the changes that happen in the Summer. We will examine and observe plants as they grow. We will discuss features of our </a:t>
                      </a:r>
                      <a:r>
                        <a:rPr lang="en-GB" sz="1400" b="0" u="none">
                          <a:solidFill>
                            <a:schemeClr val="tx1"/>
                          </a:solidFill>
                          <a:latin typeface="XCCW Joined 19a" panose="03050602040000000000" pitchFamily="66" charset="0"/>
                        </a:rPr>
                        <a:t>local environment.</a:t>
                      </a:r>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99"/>
                    </a:solidFill>
                  </a:tcPr>
                </a:tc>
                <a:tc>
                  <a:txBody>
                    <a:bodyPr/>
                    <a:lstStyle/>
                    <a:p>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u="sng" dirty="0">
                          <a:solidFill>
                            <a:schemeClr val="tx1"/>
                          </a:solidFill>
                          <a:latin typeface="XCCW Joined 19a" panose="03050602040000000000" pitchFamily="66" charset="0"/>
                        </a:rPr>
                        <a:t>Maths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u="none" dirty="0">
                          <a:solidFill>
                            <a:schemeClr val="tx1"/>
                          </a:solidFill>
                          <a:latin typeface="XCCW Joined 19a" panose="03050602040000000000" pitchFamily="66" charset="0"/>
                        </a:rPr>
                        <a:t>We will be consolidating our number knowledge to 10. We will develop an ability to count objects to 10 by touching them as we count. We will continue to subitise to 5.</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u="none" dirty="0">
                          <a:solidFill>
                            <a:schemeClr val="tx1"/>
                          </a:solidFill>
                          <a:latin typeface="XCCW Joined 19a" panose="03050602040000000000" pitchFamily="66" charset="0"/>
                        </a:rPr>
                        <a:t>Continue to develop our understanding of </a:t>
                      </a:r>
                      <a:r>
                        <a:rPr lang="en-GB" sz="1200" b="0" u="none" dirty="0" smtClean="0">
                          <a:solidFill>
                            <a:schemeClr val="tx1"/>
                          </a:solidFill>
                          <a:latin typeface="XCCW Joined 19a" panose="03050602040000000000" pitchFamily="66" charset="0"/>
                        </a:rPr>
                        <a:t>repeating patterns</a:t>
                      </a:r>
                      <a:r>
                        <a:rPr lang="en-GB" sz="1200" b="0" u="none" dirty="0">
                          <a:solidFill>
                            <a:schemeClr val="tx1"/>
                          </a:solidFill>
                          <a:latin typeface="XCCW Joined 19a" panose="03050602040000000000" pitchFamily="66" charset="0"/>
                        </a:rPr>
                        <a:t>. Use the vocabulary related to 2D shapes</a:t>
                      </a:r>
                      <a:r>
                        <a:rPr lang="en-GB" sz="1200" b="0" u="none" dirty="0" smtClean="0">
                          <a:solidFill>
                            <a:schemeClr val="tx1"/>
                          </a:solidFill>
                          <a:latin typeface="XCCW Joined 19a" panose="03050602040000000000" pitchFamily="66" charset="0"/>
                        </a:rPr>
                        <a:t>. Develop</a:t>
                      </a:r>
                      <a:r>
                        <a:rPr lang="en-GB" sz="1200" b="0" u="none" baseline="0" dirty="0" smtClean="0">
                          <a:solidFill>
                            <a:schemeClr val="tx1"/>
                          </a:solidFill>
                          <a:latin typeface="XCCW Joined 19a" panose="03050602040000000000" pitchFamily="66" charset="0"/>
                        </a:rPr>
                        <a:t> knowledge of doubles to 10 and odd and even numbers.</a:t>
                      </a:r>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99"/>
                    </a:solidFill>
                  </a:tcPr>
                </a:tc>
                <a:extLst>
                  <a:ext uri="{0D108BD9-81ED-4DB2-BD59-A6C34878D82A}">
                    <a16:rowId xmlns:a16="http://schemas.microsoft.com/office/drawing/2014/main" val="3495693433"/>
                  </a:ext>
                </a:extLst>
              </a:tr>
            </a:tbl>
          </a:graphicData>
        </a:graphic>
      </p:graphicFrame>
      <p:graphicFrame>
        <p:nvGraphicFramePr>
          <p:cNvPr id="10" name="Table 9">
            <a:extLst>
              <a:ext uri="{FF2B5EF4-FFF2-40B4-BE49-F238E27FC236}">
                <a16:creationId xmlns:a16="http://schemas.microsoft.com/office/drawing/2014/main" id="{41585873-3DC3-F549-1702-EEB11A6BCAA2}"/>
              </a:ext>
            </a:extLst>
          </p:cNvPr>
          <p:cNvGraphicFramePr>
            <a:graphicFrameLocks noGrp="1"/>
          </p:cNvGraphicFramePr>
          <p:nvPr>
            <p:extLst>
              <p:ext uri="{D42A27DB-BD31-4B8C-83A1-F6EECF244321}">
                <p14:modId xmlns:p14="http://schemas.microsoft.com/office/powerpoint/2010/main" val="2198067242"/>
              </p:ext>
            </p:extLst>
          </p:nvPr>
        </p:nvGraphicFramePr>
        <p:xfrm>
          <a:off x="182937" y="2449924"/>
          <a:ext cx="11823665" cy="2252484"/>
        </p:xfrm>
        <a:graphic>
          <a:graphicData uri="http://schemas.openxmlformats.org/drawingml/2006/table">
            <a:tbl>
              <a:tblPr firstRow="1" bandRow="1">
                <a:tableStyleId>{5C22544A-7EE6-4342-B048-85BDC9FD1C3A}</a:tableStyleId>
              </a:tblPr>
              <a:tblGrid>
                <a:gridCol w="2279752">
                  <a:extLst>
                    <a:ext uri="{9D8B030D-6E8A-4147-A177-3AD203B41FA5}">
                      <a16:colId xmlns:a16="http://schemas.microsoft.com/office/drawing/2014/main" val="2361425253"/>
                    </a:ext>
                  </a:extLst>
                </a:gridCol>
                <a:gridCol w="218423">
                  <a:extLst>
                    <a:ext uri="{9D8B030D-6E8A-4147-A177-3AD203B41FA5}">
                      <a16:colId xmlns:a16="http://schemas.microsoft.com/office/drawing/2014/main" val="2057672941"/>
                    </a:ext>
                  </a:extLst>
                </a:gridCol>
                <a:gridCol w="1932181">
                  <a:extLst>
                    <a:ext uri="{9D8B030D-6E8A-4147-A177-3AD203B41FA5}">
                      <a16:colId xmlns:a16="http://schemas.microsoft.com/office/drawing/2014/main" val="3666625179"/>
                    </a:ext>
                  </a:extLst>
                </a:gridCol>
                <a:gridCol w="218423">
                  <a:extLst>
                    <a:ext uri="{9D8B030D-6E8A-4147-A177-3AD203B41FA5}">
                      <a16:colId xmlns:a16="http://schemas.microsoft.com/office/drawing/2014/main" val="82187206"/>
                    </a:ext>
                  </a:extLst>
                </a:gridCol>
                <a:gridCol w="2709201">
                  <a:extLst>
                    <a:ext uri="{9D8B030D-6E8A-4147-A177-3AD203B41FA5}">
                      <a16:colId xmlns:a16="http://schemas.microsoft.com/office/drawing/2014/main" val="3240727051"/>
                    </a:ext>
                  </a:extLst>
                </a:gridCol>
                <a:gridCol w="218423">
                  <a:extLst>
                    <a:ext uri="{9D8B030D-6E8A-4147-A177-3AD203B41FA5}">
                      <a16:colId xmlns:a16="http://schemas.microsoft.com/office/drawing/2014/main" val="1009572392"/>
                    </a:ext>
                  </a:extLst>
                </a:gridCol>
                <a:gridCol w="1922870">
                  <a:extLst>
                    <a:ext uri="{9D8B030D-6E8A-4147-A177-3AD203B41FA5}">
                      <a16:colId xmlns:a16="http://schemas.microsoft.com/office/drawing/2014/main" val="613321205"/>
                    </a:ext>
                  </a:extLst>
                </a:gridCol>
                <a:gridCol w="218423">
                  <a:extLst>
                    <a:ext uri="{9D8B030D-6E8A-4147-A177-3AD203B41FA5}">
                      <a16:colId xmlns:a16="http://schemas.microsoft.com/office/drawing/2014/main" val="3118796528"/>
                    </a:ext>
                  </a:extLst>
                </a:gridCol>
                <a:gridCol w="2105969">
                  <a:extLst>
                    <a:ext uri="{9D8B030D-6E8A-4147-A177-3AD203B41FA5}">
                      <a16:colId xmlns:a16="http://schemas.microsoft.com/office/drawing/2014/main" val="4097600211"/>
                    </a:ext>
                  </a:extLst>
                </a:gridCol>
              </a:tblGrid>
              <a:tr h="225248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u="sng" dirty="0">
                          <a:solidFill>
                            <a:schemeClr val="tx1"/>
                          </a:solidFill>
                          <a:latin typeface="XCCW Joined 19a" panose="03050602040000000000" pitchFamily="66" charset="0"/>
                        </a:rPr>
                        <a:t>Past and Present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u="none" dirty="0">
                          <a:solidFill>
                            <a:schemeClr val="tx1"/>
                          </a:solidFill>
                          <a:latin typeface="XCCW Joined 19a" panose="03050602040000000000" pitchFamily="66" charset="0"/>
                        </a:rPr>
                        <a:t>Discuss important events in our own lives and compare these events with our friends</a:t>
                      </a:r>
                      <a:r>
                        <a:rPr lang="en-GB" sz="1200" b="0" u="none" dirty="0" smtClean="0">
                          <a:solidFill>
                            <a:schemeClr val="tx1"/>
                          </a:solidFill>
                          <a:latin typeface="XCCW Joined 19a" panose="03050602040000000000" pitchFamily="66" charset="0"/>
                        </a:rPr>
                        <a:t>. Look at how people helped communities in the past</a:t>
                      </a:r>
                      <a:r>
                        <a:rPr lang="en-GB" sz="1200" b="0" u="none" baseline="0" dirty="0" smtClean="0">
                          <a:solidFill>
                            <a:schemeClr val="tx1"/>
                          </a:solidFill>
                          <a:latin typeface="XCCW Joined 19a" panose="03050602040000000000" pitchFamily="66" charset="0"/>
                        </a:rPr>
                        <a:t> and compare to now.</a:t>
                      </a:r>
                      <a:endParaRPr lang="en-GB" sz="1400" dirty="0"/>
                    </a:p>
                    <a:p>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99"/>
                    </a:solidFill>
                  </a:tcPr>
                </a:tc>
                <a:tc>
                  <a:txBody>
                    <a:bodyPr/>
                    <a:lstStyle/>
                    <a:p>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u="sng" dirty="0">
                          <a:solidFill>
                            <a:schemeClr val="tx1"/>
                          </a:solidFill>
                          <a:latin typeface="XCCW Joined 19a" panose="03050602040000000000" pitchFamily="66" charset="0"/>
                        </a:rPr>
                        <a:t>People and Communities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u="none" dirty="0">
                          <a:solidFill>
                            <a:schemeClr val="tx1"/>
                          </a:solidFill>
                          <a:latin typeface="XCCW Joined 19a" panose="03050602040000000000" pitchFamily="66" charset="0"/>
                        </a:rPr>
                        <a:t>Listen to our friends and talk about celebrations they take part in. Visit a variety of local places – post </a:t>
                      </a:r>
                      <a:r>
                        <a:rPr lang="en-GB" sz="1200" b="0" u="none" dirty="0" smtClean="0">
                          <a:solidFill>
                            <a:schemeClr val="tx1"/>
                          </a:solidFill>
                          <a:latin typeface="XCCW Joined 19a" panose="03050602040000000000" pitchFamily="66" charset="0"/>
                        </a:rPr>
                        <a:t>office,</a:t>
                      </a:r>
                      <a:r>
                        <a:rPr lang="en-GB" sz="1200" b="0" u="none" baseline="0" dirty="0" smtClean="0">
                          <a:solidFill>
                            <a:schemeClr val="tx1"/>
                          </a:solidFill>
                          <a:latin typeface="XCCW Joined 19a" panose="03050602040000000000" pitchFamily="66" charset="0"/>
                        </a:rPr>
                        <a:t> fire station, </a:t>
                      </a:r>
                      <a:r>
                        <a:rPr lang="en-GB" sz="1200" b="0" u="none" dirty="0" smtClean="0">
                          <a:solidFill>
                            <a:schemeClr val="tx1"/>
                          </a:solidFill>
                          <a:latin typeface="XCCW Joined 19a" panose="03050602040000000000" pitchFamily="66" charset="0"/>
                        </a:rPr>
                        <a:t>park</a:t>
                      </a:r>
                      <a:r>
                        <a:rPr lang="en-GB" sz="1200" b="0" u="none" dirty="0">
                          <a:solidFill>
                            <a:schemeClr val="tx1"/>
                          </a:solidFill>
                          <a:latin typeface="XCCW Joined 19a" panose="03050602040000000000" pitchFamily="66"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99"/>
                    </a:solidFill>
                  </a:tcPr>
                </a:tc>
                <a:tc>
                  <a:txBody>
                    <a:bodyPr/>
                    <a:lstStyle/>
                    <a:p>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400" dirty="0">
                          <a:solidFill>
                            <a:schemeClr val="tx1"/>
                          </a:solidFill>
                          <a:latin typeface="XCCW Joined 19a" panose="03050602040000000000" pitchFamily="66" charset="0"/>
                        </a:rPr>
                        <a:t>EYFS – Summer Term</a:t>
                      </a:r>
                    </a:p>
                    <a:p>
                      <a:pPr algn="ctr"/>
                      <a:endParaRPr lang="en-GB" sz="1400" dirty="0">
                        <a:solidFill>
                          <a:schemeClr val="tx1"/>
                        </a:solidFill>
                        <a:latin typeface="XCCW Joined 19a" panose="03050602040000000000" pitchFamily="66" charset="0"/>
                      </a:endParaRPr>
                    </a:p>
                    <a:p>
                      <a:pPr algn="ctr"/>
                      <a:r>
                        <a:rPr lang="en-GB" sz="1400" u="sng" dirty="0">
                          <a:solidFill>
                            <a:schemeClr val="tx1"/>
                          </a:solidFill>
                          <a:latin typeface="XCCW Joined 19a" panose="03050602040000000000" pitchFamily="66" charset="0"/>
                        </a:rPr>
                        <a:t>Everyday Heroes</a:t>
                      </a:r>
                    </a:p>
                    <a:p>
                      <a:pPr algn="ctr"/>
                      <a:endParaRPr lang="en-GB" sz="1400" u="sng" dirty="0">
                        <a:solidFill>
                          <a:schemeClr val="tx1"/>
                        </a:solidFill>
                        <a:latin typeface="XCCW Joined 19a" panose="03050602040000000000" pitchFamily="66" charset="0"/>
                      </a:endParaRPr>
                    </a:p>
                    <a:p>
                      <a:pPr algn="ctr"/>
                      <a:endParaRPr lang="en-GB" sz="1400" dirty="0">
                        <a:solidFill>
                          <a:schemeClr val="tx1"/>
                        </a:solidFill>
                        <a:latin typeface="XCCW Joined 19a" panose="03050602040000000000" pitchFamily="66" charset="0"/>
                      </a:endParaRPr>
                    </a:p>
                    <a:p>
                      <a:pPr algn="ctr"/>
                      <a:r>
                        <a:rPr lang="en-GB" sz="1200" dirty="0">
                          <a:solidFill>
                            <a:schemeClr val="tx1"/>
                          </a:solidFill>
                          <a:latin typeface="XCCW Joined 19a" panose="03050602040000000000" pitchFamily="66" charset="0"/>
                        </a:rPr>
                        <a:t>Who are the people who help us in our community?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99"/>
                    </a:solidFill>
                  </a:tcPr>
                </a:tc>
                <a:tc>
                  <a:txBody>
                    <a:bodyPr/>
                    <a:lstStyle/>
                    <a:p>
                      <a:pPr algn="ctr"/>
                      <a:endParaRPr lang="en-GB" sz="1400" dirty="0">
                        <a:solidFill>
                          <a:schemeClr val="tx1"/>
                        </a:solidFill>
                        <a:latin typeface="XCCW Joined 19a" panose="03050602040000000000"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u="sng" dirty="0">
                          <a:solidFill>
                            <a:schemeClr val="tx1"/>
                          </a:solidFill>
                          <a:latin typeface="XCCW Joined 19a" panose="03050602040000000000" pitchFamily="66" charset="0"/>
                        </a:rPr>
                        <a:t>Expressive Arts</a:t>
                      </a:r>
                    </a:p>
                    <a:p>
                      <a:r>
                        <a:rPr lang="en-GB" sz="1400" b="0" u="none" dirty="0" smtClean="0">
                          <a:solidFill>
                            <a:schemeClr val="tx1"/>
                          </a:solidFill>
                          <a:latin typeface="XCCW Joined 19a" panose="03050602040000000000" pitchFamily="66" charset="0"/>
                        </a:rPr>
                        <a:t>Recall</a:t>
                      </a:r>
                      <a:r>
                        <a:rPr lang="en-GB" sz="1400" b="0" u="none" baseline="0" dirty="0" smtClean="0">
                          <a:solidFill>
                            <a:schemeClr val="tx1"/>
                          </a:solidFill>
                          <a:latin typeface="XCCW Joined 19a" panose="03050602040000000000" pitchFamily="66" charset="0"/>
                        </a:rPr>
                        <a:t> and perform nursery rhymes.</a:t>
                      </a:r>
                    </a:p>
                    <a:p>
                      <a:r>
                        <a:rPr lang="en-GB" sz="1400" b="0" u="none" dirty="0" smtClean="0">
                          <a:solidFill>
                            <a:schemeClr val="tx1"/>
                          </a:solidFill>
                          <a:latin typeface="XCCW Joined 19a" panose="03050602040000000000" pitchFamily="66" charset="0"/>
                        </a:rPr>
                        <a:t>Learn </a:t>
                      </a:r>
                      <a:r>
                        <a:rPr lang="en-GB" sz="1400" b="0" u="none" dirty="0">
                          <a:solidFill>
                            <a:schemeClr val="tx1"/>
                          </a:solidFill>
                          <a:latin typeface="XCCW Joined 19a" panose="03050602040000000000" pitchFamily="66" charset="0"/>
                        </a:rPr>
                        <a:t>a variety of songs.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9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u="sng" dirty="0">
                          <a:solidFill>
                            <a:schemeClr val="tx1"/>
                          </a:solidFill>
                          <a:latin typeface="XCCW Joined 19a" panose="03050602040000000000" pitchFamily="66" charset="0"/>
                        </a:rPr>
                        <a:t>Creating with materials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u="none" dirty="0">
                          <a:solidFill>
                            <a:schemeClr val="tx1"/>
                          </a:solidFill>
                          <a:latin typeface="XCCW Joined 19a" panose="03050602040000000000" pitchFamily="66" charset="0"/>
                        </a:rPr>
                        <a:t>Use different media to create new effects.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u="none" dirty="0">
                          <a:solidFill>
                            <a:schemeClr val="tx1"/>
                          </a:solidFill>
                          <a:latin typeface="XCCW Joined 19a" panose="03050602040000000000" pitchFamily="66" charset="0"/>
                        </a:rPr>
                        <a:t>Develop skills and explore using a range of different tools.</a:t>
                      </a:r>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99"/>
                    </a:solidFill>
                  </a:tcPr>
                </a:tc>
                <a:extLst>
                  <a:ext uri="{0D108BD9-81ED-4DB2-BD59-A6C34878D82A}">
                    <a16:rowId xmlns:a16="http://schemas.microsoft.com/office/drawing/2014/main" val="3495693433"/>
                  </a:ext>
                </a:extLst>
              </a:tr>
            </a:tbl>
          </a:graphicData>
        </a:graphic>
      </p:graphicFrame>
      <p:graphicFrame>
        <p:nvGraphicFramePr>
          <p:cNvPr id="11" name="Table 10">
            <a:extLst>
              <a:ext uri="{FF2B5EF4-FFF2-40B4-BE49-F238E27FC236}">
                <a16:creationId xmlns:a16="http://schemas.microsoft.com/office/drawing/2014/main" id="{A56E7C05-ED28-0249-D269-CD2AC1BB3A16}"/>
              </a:ext>
            </a:extLst>
          </p:cNvPr>
          <p:cNvGraphicFramePr>
            <a:graphicFrameLocks noGrp="1"/>
          </p:cNvGraphicFramePr>
          <p:nvPr>
            <p:extLst>
              <p:ext uri="{D42A27DB-BD31-4B8C-83A1-F6EECF244321}">
                <p14:modId xmlns:p14="http://schemas.microsoft.com/office/powerpoint/2010/main" val="2973593942"/>
              </p:ext>
            </p:extLst>
          </p:nvPr>
        </p:nvGraphicFramePr>
        <p:xfrm>
          <a:off x="182937" y="5018374"/>
          <a:ext cx="11823664" cy="1798320"/>
        </p:xfrm>
        <a:graphic>
          <a:graphicData uri="http://schemas.openxmlformats.org/drawingml/2006/table">
            <a:tbl>
              <a:tblPr firstRow="1" bandRow="1">
                <a:tableStyleId>{5C22544A-7EE6-4342-B048-85BDC9FD1C3A}</a:tableStyleId>
              </a:tblPr>
              <a:tblGrid>
                <a:gridCol w="2070401">
                  <a:extLst>
                    <a:ext uri="{9D8B030D-6E8A-4147-A177-3AD203B41FA5}">
                      <a16:colId xmlns:a16="http://schemas.microsoft.com/office/drawing/2014/main" val="2361425253"/>
                    </a:ext>
                  </a:extLst>
                </a:gridCol>
                <a:gridCol w="223215">
                  <a:extLst>
                    <a:ext uri="{9D8B030D-6E8A-4147-A177-3AD203B41FA5}">
                      <a16:colId xmlns:a16="http://schemas.microsoft.com/office/drawing/2014/main" val="1025411230"/>
                    </a:ext>
                  </a:extLst>
                </a:gridCol>
                <a:gridCol w="1969437">
                  <a:extLst>
                    <a:ext uri="{9D8B030D-6E8A-4147-A177-3AD203B41FA5}">
                      <a16:colId xmlns:a16="http://schemas.microsoft.com/office/drawing/2014/main" val="3666625179"/>
                    </a:ext>
                  </a:extLst>
                </a:gridCol>
                <a:gridCol w="223215">
                  <a:extLst>
                    <a:ext uri="{9D8B030D-6E8A-4147-A177-3AD203B41FA5}">
                      <a16:colId xmlns:a16="http://schemas.microsoft.com/office/drawing/2014/main" val="746076271"/>
                    </a:ext>
                  </a:extLst>
                </a:gridCol>
                <a:gridCol w="2735698">
                  <a:extLst>
                    <a:ext uri="{9D8B030D-6E8A-4147-A177-3AD203B41FA5}">
                      <a16:colId xmlns:a16="http://schemas.microsoft.com/office/drawing/2014/main" val="3240727051"/>
                    </a:ext>
                  </a:extLst>
                </a:gridCol>
                <a:gridCol w="294941">
                  <a:extLst>
                    <a:ext uri="{9D8B030D-6E8A-4147-A177-3AD203B41FA5}">
                      <a16:colId xmlns:a16="http://schemas.microsoft.com/office/drawing/2014/main" val="4060209332"/>
                    </a:ext>
                  </a:extLst>
                </a:gridCol>
                <a:gridCol w="1912351">
                  <a:extLst>
                    <a:ext uri="{9D8B030D-6E8A-4147-A177-3AD203B41FA5}">
                      <a16:colId xmlns:a16="http://schemas.microsoft.com/office/drawing/2014/main" val="613321205"/>
                    </a:ext>
                  </a:extLst>
                </a:gridCol>
                <a:gridCol w="294941">
                  <a:extLst>
                    <a:ext uri="{9D8B030D-6E8A-4147-A177-3AD203B41FA5}">
                      <a16:colId xmlns:a16="http://schemas.microsoft.com/office/drawing/2014/main" val="2850435851"/>
                    </a:ext>
                  </a:extLst>
                </a:gridCol>
                <a:gridCol w="2099465">
                  <a:extLst>
                    <a:ext uri="{9D8B030D-6E8A-4147-A177-3AD203B41FA5}">
                      <a16:colId xmlns:a16="http://schemas.microsoft.com/office/drawing/2014/main" val="4097600211"/>
                    </a:ext>
                  </a:extLst>
                </a:gridCol>
              </a:tblGrid>
              <a:tr h="164620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u="sng" dirty="0">
                          <a:solidFill>
                            <a:schemeClr val="tx1"/>
                          </a:solidFill>
                          <a:latin typeface="XCCW Joined 19a" panose="03050602040000000000" pitchFamily="66" charset="0"/>
                        </a:rPr>
                        <a:t>PSED</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u="none" dirty="0">
                          <a:solidFill>
                            <a:schemeClr val="tx1"/>
                          </a:solidFill>
                          <a:latin typeface="XCCW Joined 19a" panose="03050602040000000000" pitchFamily="66" charset="0"/>
                        </a:rPr>
                        <a:t>Tolerate delays when our needs are not met immediately. Show a mature attitude to meeting Year 1 staff.</a:t>
                      </a:r>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99"/>
                    </a:solidFill>
                  </a:tcPr>
                </a:tc>
                <a:tc>
                  <a:txBody>
                    <a:bodyPr/>
                    <a:lstStyle/>
                    <a:p>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u="sng" dirty="0" smtClean="0">
                          <a:solidFill>
                            <a:schemeClr val="tx1"/>
                          </a:solidFill>
                          <a:latin typeface="XCCW Joined 19a" panose="03050602040000000000" pitchFamily="66" charset="0"/>
                        </a:rPr>
                        <a:t>Computing</a:t>
                      </a:r>
                      <a:endParaRPr lang="en-GB" sz="1400" u="sng" dirty="0">
                        <a:solidFill>
                          <a:schemeClr val="tx1"/>
                        </a:solidFill>
                        <a:latin typeface="XCCW Joined 19a" panose="03050602040000000000" pitchFamily="66"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u="none" dirty="0">
                          <a:solidFill>
                            <a:schemeClr val="tx1"/>
                          </a:solidFill>
                          <a:latin typeface="XCCW Joined 19a" panose="03050602040000000000" pitchFamily="66" charset="0"/>
                        </a:rPr>
                        <a:t>Use a range of child friendly programmes.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u="none" dirty="0">
                          <a:solidFill>
                            <a:schemeClr val="tx1"/>
                          </a:solidFill>
                          <a:latin typeface="XCCW Joined 19a" panose="03050602040000000000" pitchFamily="66" charset="0"/>
                        </a:rPr>
                        <a:t>Log-in to purple mash.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99"/>
                    </a:solidFill>
                  </a:tcPr>
                </a:tc>
                <a:tc>
                  <a:txBody>
                    <a:bodyPr/>
                    <a:lstStyle/>
                    <a:p>
                      <a:endParaRPr lang="en-GB" sz="14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400" u="sng" dirty="0" err="1" smtClean="0">
                          <a:solidFill>
                            <a:schemeClr val="tx1"/>
                          </a:solidFill>
                          <a:latin typeface="XCCW Joined 19a" panose="03050602040000000000" pitchFamily="66" charset="0"/>
                        </a:rPr>
                        <a:t>CoeL</a:t>
                      </a:r>
                      <a:r>
                        <a:rPr lang="en-GB" sz="1400" u="sng" baseline="0" dirty="0" smtClean="0">
                          <a:solidFill>
                            <a:schemeClr val="tx1"/>
                          </a:solidFill>
                          <a:latin typeface="XCCW Joined 19a" panose="03050602040000000000" pitchFamily="66" charset="0"/>
                        </a:rPr>
                        <a:t> </a:t>
                      </a:r>
                    </a:p>
                    <a:p>
                      <a:r>
                        <a:rPr lang="en-GB" sz="1400" b="0" u="none" baseline="0" dirty="0" smtClean="0">
                          <a:solidFill>
                            <a:schemeClr val="tx1"/>
                          </a:solidFill>
                          <a:latin typeface="XCCW Joined 19a" panose="03050602040000000000" pitchFamily="66" charset="0"/>
                        </a:rPr>
                        <a:t>Finding ways to solve problems. </a:t>
                      </a:r>
                    </a:p>
                    <a:p>
                      <a:r>
                        <a:rPr lang="en-GB" sz="1400" b="0" u="none" baseline="0" dirty="0" smtClean="0">
                          <a:solidFill>
                            <a:schemeClr val="tx1"/>
                          </a:solidFill>
                          <a:latin typeface="XCCW Joined 19a" panose="03050602040000000000" pitchFamily="66" charset="0"/>
                        </a:rPr>
                        <a:t>Finding new ways to do things. </a:t>
                      </a:r>
                    </a:p>
                    <a:p>
                      <a:r>
                        <a:rPr lang="en-GB" sz="1400" b="0" u="none" baseline="0" dirty="0" smtClean="0">
                          <a:solidFill>
                            <a:schemeClr val="tx1"/>
                          </a:solidFill>
                          <a:latin typeface="XCCW Joined 19a" panose="03050602040000000000" pitchFamily="66" charset="0"/>
                        </a:rPr>
                        <a:t>Making links and noticing patterns in </a:t>
                      </a:r>
                      <a:r>
                        <a:rPr lang="en-GB" sz="1400" b="0" u="none" baseline="0" smtClean="0">
                          <a:solidFill>
                            <a:schemeClr val="tx1"/>
                          </a:solidFill>
                          <a:latin typeface="XCCW Joined 19a" panose="03050602040000000000" pitchFamily="66" charset="0"/>
                        </a:rPr>
                        <a:t>their experience.</a:t>
                      </a:r>
                      <a:endParaRPr lang="en-GB" sz="1400" b="0" u="none" dirty="0">
                        <a:solidFill>
                          <a:schemeClr val="tx1"/>
                        </a:solidFill>
                        <a:latin typeface="XCCW Joined 19a" panose="03050602040000000000"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99"/>
                    </a:solidFill>
                  </a:tcPr>
                </a:tc>
                <a:tc>
                  <a:txBody>
                    <a:bodyPr/>
                    <a:lstStyle/>
                    <a:p>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u="sng" dirty="0">
                          <a:solidFill>
                            <a:schemeClr val="tx1"/>
                          </a:solidFill>
                          <a:latin typeface="XCCW Joined 19a" panose="03050602040000000000" pitchFamily="66" charset="0"/>
                        </a:rPr>
                        <a:t>PD</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u="none" dirty="0">
                          <a:solidFill>
                            <a:schemeClr val="tx1"/>
                          </a:solidFill>
                          <a:latin typeface="XCCW Joined 19a" panose="03050602040000000000" pitchFamily="66" charset="0"/>
                        </a:rPr>
                        <a:t>Form letters using the cursive font.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u="none" dirty="0">
                          <a:solidFill>
                            <a:schemeClr val="tx1"/>
                          </a:solidFill>
                          <a:latin typeface="XCCW Joined 19a" panose="03050602040000000000" pitchFamily="66" charset="0"/>
                        </a:rPr>
                        <a:t>Use an effective grip.</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u="none" dirty="0">
                          <a:solidFill>
                            <a:schemeClr val="tx1"/>
                          </a:solidFill>
                          <a:latin typeface="XCCW Joined 19a" panose="03050602040000000000" pitchFamily="66" charset="0"/>
                        </a:rPr>
                        <a:t>Get changed for P.E.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99"/>
                    </a:solidFill>
                  </a:tcPr>
                </a:tc>
                <a:tc>
                  <a:txBody>
                    <a:bodyPr/>
                    <a:lstStyle/>
                    <a:p>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u="sng" dirty="0">
                          <a:solidFill>
                            <a:schemeClr val="tx1"/>
                          </a:solidFill>
                          <a:latin typeface="XCCW Joined 19a" panose="03050602040000000000" pitchFamily="66" charset="0"/>
                        </a:rPr>
                        <a:t>RE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u="none" dirty="0">
                          <a:solidFill>
                            <a:schemeClr val="tx1"/>
                          </a:solidFill>
                          <a:latin typeface="XCCW Joined 19a" panose="03050602040000000000" pitchFamily="66" charset="0"/>
                        </a:rPr>
                        <a:t>Develop an understanding of a range of seasonal celebrations and festivals.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99"/>
                    </a:solidFill>
                  </a:tcPr>
                </a:tc>
                <a:extLst>
                  <a:ext uri="{0D108BD9-81ED-4DB2-BD59-A6C34878D82A}">
                    <a16:rowId xmlns:a16="http://schemas.microsoft.com/office/drawing/2014/main" val="3495693433"/>
                  </a:ext>
                </a:extLst>
              </a:tr>
            </a:tbl>
          </a:graphicData>
        </a:graphic>
      </p:graphicFrame>
    </p:spTree>
    <p:extLst>
      <p:ext uri="{BB962C8B-B14F-4D97-AF65-F5344CB8AC3E}">
        <p14:creationId xmlns:p14="http://schemas.microsoft.com/office/powerpoint/2010/main" val="16552994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1152</TotalTime>
  <Words>346</Words>
  <Application>Microsoft Office PowerPoint</Application>
  <PresentationFormat>Widescreen</PresentationFormat>
  <Paragraphs>39</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XCCW Joined 19a</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Lisa Lee</dc:creator>
  <cp:lastModifiedBy>Helen</cp:lastModifiedBy>
  <cp:revision>12</cp:revision>
  <dcterms:created xsi:type="dcterms:W3CDTF">2022-12-06T13:14:11Z</dcterms:created>
  <dcterms:modified xsi:type="dcterms:W3CDTF">2023-03-09T15:26:29Z</dcterms:modified>
</cp:coreProperties>
</file>