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64E4-5A22-B927-3E9A-27E6E667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00C2-DBCC-8FAA-B69D-92B71AB0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3BE5C-EBE6-EE2D-2D61-BE1742AF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59C4-4D4A-9F9E-237C-6B1C5A12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C85C-0C88-70CE-F74E-F9C11F7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1627-5AAC-AA75-BA56-D38B7F00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2E62D-701B-1988-EAC1-0562A760A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6022-8FEC-CAF2-5B94-41CEBBEF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3449A-D131-BB15-2919-CA765725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E361-E0EA-C91D-AE7C-EB375444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8CCA4-3A56-03F5-1D6A-624E44AEF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C6592-0C4C-1158-EC60-4B9FC2187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5AE9C-035B-7E5D-8FC0-4C6807DA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8DF2C-9092-B4F2-3E88-A2A9E2F8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4AE53-644D-13FF-468E-0FF087E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773F-D522-F767-E626-9A392A14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BB7C-E7AF-D5BC-97B2-74553EE9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541A6-1D74-3282-220B-54E980A7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2DFB-1EE1-5C32-08E6-511B5C83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D5AA-6BE2-6D60-CC2F-8CA9F755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4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FDC3-F820-8508-0158-C2204543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7BE9E-9D34-68B1-D37A-0AB3247C8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555E-7638-B810-214F-A26C1188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0603E-EF86-F64D-D489-C895B586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D624-9A57-335F-2BA8-233BD27F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8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3A68-84EC-29EA-D7EE-DECEACA4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05AB-5B9F-9DA3-0D5A-0F35DD788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9C391-119B-F5F5-D847-03CC8C612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8FCA0-CDC6-50BD-A1EC-5831DEDB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33BD-FE9F-684F-D436-5D3A3EA9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F7FA8-83DA-769C-66CE-5F48F9C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5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BCB-3402-E09E-2078-9A7820FD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E9F0-036B-3ECF-3C08-7B0F60C09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0F05-87D6-9D01-07C6-F3123A413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B300D-9507-3AA3-5537-F06BD6FB8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1FBCA-EC95-9E3F-0E17-DFB79DA7D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DF6C3-0242-4D5F-A8D8-7AF1047E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895B7-EEE1-729D-5A6C-37F37AC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623D-DB55-7275-DAA3-68CA702E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45DF-E842-201E-D521-76C6184D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D9C3E-F470-A45F-A154-B78B8085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40E8D-9494-2E9A-D419-BED6299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ACC40-9762-3F87-36B4-E1D4E14D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0498B-DE80-6D4F-55AD-07CEA81E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A00CD-B9FD-DD0B-B081-E6334939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A8F65-2B7F-A4F8-4E42-1FD496DA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2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F9B1-943C-B5BD-93EC-01C57240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69EE-049C-F34F-7A60-D9E01E88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2324E-D819-93A3-2968-396514086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08EFE-6316-3B56-0144-F39630BC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16A36-FBCA-146D-6717-AF5C1C14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B2B10-36B9-3EE6-9BD8-768E84E8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9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A93A-7C7E-9928-4725-C930E303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50AD5-CEA1-E87C-3E16-737F11479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7F24-EDAC-4F6F-19B6-D98D1788B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3420E-B8CA-F449-CAD4-EE049C9F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006CF-21AA-40C9-1ACC-26AA0F56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E15B2-B496-CBEE-EAA2-AF5AAA10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5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3E181-C42E-B9DA-FF66-ECA204CD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5FE69-00C6-F482-8800-FD7E011A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B7818-F8C0-918A-9EC8-CD14CA607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141C-2345-44C5-9DDC-CCAC353C19D8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1144-9B40-F7ED-4F61-37FA6757F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105C1-880C-6B57-1DA1-3EF3D9220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2A60-D842-4571-8353-7BE55695E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8B0E69-2EC0-1571-E01D-5DA84A26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7946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336BD-C79D-8949-A604-580F349B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2" cy="6794626"/>
          </a:xfrm>
          <a:prstGeom prst="rect">
            <a:avLst/>
          </a:prstGeom>
          <a:noFill/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E78A976-71B5-CE27-D988-27C551E91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33704"/>
              </p:ext>
            </p:extLst>
          </p:nvPr>
        </p:nvGraphicFramePr>
        <p:xfrm>
          <a:off x="133166" y="238040"/>
          <a:ext cx="1187450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281">
                  <a:extLst>
                    <a:ext uri="{9D8B030D-6E8A-4147-A177-3AD203B41FA5}">
                      <a16:colId xmlns:a16="http://schemas.microsoft.com/office/drawing/2014/main" val="2361425253"/>
                    </a:ext>
                  </a:extLst>
                </a:gridCol>
                <a:gridCol w="275207">
                  <a:extLst>
                    <a:ext uri="{9D8B030D-6E8A-4147-A177-3AD203B41FA5}">
                      <a16:colId xmlns:a16="http://schemas.microsoft.com/office/drawing/2014/main" val="1651825367"/>
                    </a:ext>
                  </a:extLst>
                </a:gridCol>
                <a:gridCol w="2914591">
                  <a:extLst>
                    <a:ext uri="{9D8B030D-6E8A-4147-A177-3AD203B41FA5}">
                      <a16:colId xmlns:a16="http://schemas.microsoft.com/office/drawing/2014/main" val="3240727051"/>
                    </a:ext>
                  </a:extLst>
                </a:gridCol>
                <a:gridCol w="260679">
                  <a:extLst>
                    <a:ext uri="{9D8B030D-6E8A-4147-A177-3AD203B41FA5}">
                      <a16:colId xmlns:a16="http://schemas.microsoft.com/office/drawing/2014/main" val="3057643063"/>
                    </a:ext>
                  </a:extLst>
                </a:gridCol>
                <a:gridCol w="4162746">
                  <a:extLst>
                    <a:ext uri="{9D8B030D-6E8A-4147-A177-3AD203B41FA5}">
                      <a16:colId xmlns:a16="http://schemas.microsoft.com/office/drawing/2014/main" val="613321205"/>
                    </a:ext>
                  </a:extLst>
                </a:gridCol>
              </a:tblGrid>
              <a:tr h="603107">
                <a:tc>
                  <a:txBody>
                    <a:bodyPr/>
                    <a:lstStyle/>
                    <a:p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English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In reading comprehensions, use our skills to give opinions, retrieve answers from the text and infer and use evidence.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In writing, we will be writing a variety of genres including: poems, stories, descriptive pieces, letters, diaries and newspaper reports.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Science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Year 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Understand the properties of materials, including irreversible and reversible changes.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Year 6</a:t>
                      </a:r>
                      <a:endParaRPr lang="en-GB" sz="1000" b="1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i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How living things have changed over time and how fossils can tell us more about the past.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i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Look at how living things have adapted over time.</a:t>
                      </a:r>
                      <a:endParaRPr lang="en-GB" sz="3200" b="0" i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Maths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To answer arithmetic calculations.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Complete calculations involving fractions, percentages and decimals.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Use bar charts, line graphs and other forms of statistics to record data.</a:t>
                      </a:r>
                      <a:endParaRPr lang="en-GB" sz="1200" b="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Learn about area, perimeter and volume.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To deepen and consolidate our learning of maths through the curriculum.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934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585873-3DC3-F549-1702-EEB11A6BC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47138"/>
              </p:ext>
            </p:extLst>
          </p:nvPr>
        </p:nvGraphicFramePr>
        <p:xfrm>
          <a:off x="133166" y="2351581"/>
          <a:ext cx="1183795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52">
                  <a:extLst>
                    <a:ext uri="{9D8B030D-6E8A-4147-A177-3AD203B41FA5}">
                      <a16:colId xmlns:a16="http://schemas.microsoft.com/office/drawing/2014/main" val="2361425253"/>
                    </a:ext>
                  </a:extLst>
                </a:gridCol>
                <a:gridCol w="222568">
                  <a:extLst>
                    <a:ext uri="{9D8B030D-6E8A-4147-A177-3AD203B41FA5}">
                      <a16:colId xmlns:a16="http://schemas.microsoft.com/office/drawing/2014/main" val="2057672941"/>
                    </a:ext>
                  </a:extLst>
                </a:gridCol>
                <a:gridCol w="1942324">
                  <a:extLst>
                    <a:ext uri="{9D8B030D-6E8A-4147-A177-3AD203B41FA5}">
                      <a16:colId xmlns:a16="http://schemas.microsoft.com/office/drawing/2014/main" val="36666251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2187206"/>
                    </a:ext>
                  </a:extLst>
                </a:gridCol>
                <a:gridCol w="2729487">
                  <a:extLst>
                    <a:ext uri="{9D8B030D-6E8A-4147-A177-3AD203B41FA5}">
                      <a16:colId xmlns:a16="http://schemas.microsoft.com/office/drawing/2014/main" val="32407270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9572392"/>
                    </a:ext>
                  </a:extLst>
                </a:gridCol>
                <a:gridCol w="1922870">
                  <a:extLst>
                    <a:ext uri="{9D8B030D-6E8A-4147-A177-3AD203B41FA5}">
                      <a16:colId xmlns:a16="http://schemas.microsoft.com/office/drawing/2014/main" val="613321205"/>
                    </a:ext>
                  </a:extLst>
                </a:gridCol>
                <a:gridCol w="218423">
                  <a:extLst>
                    <a:ext uri="{9D8B030D-6E8A-4147-A177-3AD203B41FA5}">
                      <a16:colId xmlns:a16="http://schemas.microsoft.com/office/drawing/2014/main" val="3118796528"/>
                    </a:ext>
                  </a:extLst>
                </a:gridCol>
                <a:gridCol w="2105969">
                  <a:extLst>
                    <a:ext uri="{9D8B030D-6E8A-4147-A177-3AD203B41FA5}">
                      <a16:colId xmlns:a16="http://schemas.microsoft.com/office/drawing/2014/main" val="4097600211"/>
                    </a:ext>
                  </a:extLst>
                </a:gridCol>
              </a:tblGrid>
              <a:tr h="124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History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Create timelines based on key dates during World War 2.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To compare what life was like for children during the war, focussing on evacuees.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To discuss rationing and the impact that it had on people in Great Britain.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Geography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Exploring maps of Europe to help our understanding of the War.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Year 5/6 – Summer 2024</a:t>
                      </a:r>
                    </a:p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r>
                        <a:rPr lang="en-GB" sz="120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The War Room</a:t>
                      </a:r>
                    </a:p>
                    <a:p>
                      <a:pPr algn="ctr"/>
                      <a:endParaRPr lang="en-GB" sz="120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algn="ctr"/>
                      <a:r>
                        <a:rPr lang="en-GB" sz="115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What was life like during World War 2?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Art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Investigating propaganda posters.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Creating our own posters inspired by World War artists.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Design Technology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effectLst/>
                          <a:latin typeface="XCCW Joined 19a" panose="03050602040000000000" pitchFamily="66" charset="0"/>
                        </a:rPr>
                        <a:t>Creating gas masks and boxes – learning about different joins using wood.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effectLst/>
                          <a:latin typeface="XCCW Joined 19a" panose="03050602040000000000" pitchFamily="66" charset="0"/>
                        </a:rPr>
                        <a:t>Learning different sewing techniques through “make do and mend.”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effectLst/>
                          <a:latin typeface="XCCW Joined 19a" panose="03050602040000000000" pitchFamily="66" charset="0"/>
                        </a:rPr>
                        <a:t>Creating wartime recipes.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effectLst/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934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6E7C05-ED28-0249-D269-CD2AC1BB3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95380"/>
              </p:ext>
            </p:extLst>
          </p:nvPr>
        </p:nvGraphicFramePr>
        <p:xfrm>
          <a:off x="134558" y="4780343"/>
          <a:ext cx="118236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752">
                  <a:extLst>
                    <a:ext uri="{9D8B030D-6E8A-4147-A177-3AD203B41FA5}">
                      <a16:colId xmlns:a16="http://schemas.microsoft.com/office/drawing/2014/main" val="2361425253"/>
                    </a:ext>
                  </a:extLst>
                </a:gridCol>
                <a:gridCol w="218423">
                  <a:extLst>
                    <a:ext uri="{9D8B030D-6E8A-4147-A177-3AD203B41FA5}">
                      <a16:colId xmlns:a16="http://schemas.microsoft.com/office/drawing/2014/main" val="1025411230"/>
                    </a:ext>
                  </a:extLst>
                </a:gridCol>
                <a:gridCol w="1927164">
                  <a:extLst>
                    <a:ext uri="{9D8B030D-6E8A-4147-A177-3AD203B41FA5}">
                      <a16:colId xmlns:a16="http://schemas.microsoft.com/office/drawing/2014/main" val="3666625179"/>
                    </a:ext>
                  </a:extLst>
                </a:gridCol>
                <a:gridCol w="218423">
                  <a:extLst>
                    <a:ext uri="{9D8B030D-6E8A-4147-A177-3AD203B41FA5}">
                      <a16:colId xmlns:a16="http://schemas.microsoft.com/office/drawing/2014/main" val="746076271"/>
                    </a:ext>
                  </a:extLst>
                </a:gridCol>
                <a:gridCol w="2676978">
                  <a:extLst>
                    <a:ext uri="{9D8B030D-6E8A-4147-A177-3AD203B41FA5}">
                      <a16:colId xmlns:a16="http://schemas.microsoft.com/office/drawing/2014/main" val="3240727051"/>
                    </a:ext>
                  </a:extLst>
                </a:gridCol>
                <a:gridCol w="288610">
                  <a:extLst>
                    <a:ext uri="{9D8B030D-6E8A-4147-A177-3AD203B41FA5}">
                      <a16:colId xmlns:a16="http://schemas.microsoft.com/office/drawing/2014/main" val="4060209332"/>
                    </a:ext>
                  </a:extLst>
                </a:gridCol>
                <a:gridCol w="1871304">
                  <a:extLst>
                    <a:ext uri="{9D8B030D-6E8A-4147-A177-3AD203B41FA5}">
                      <a16:colId xmlns:a16="http://schemas.microsoft.com/office/drawing/2014/main" val="613321205"/>
                    </a:ext>
                  </a:extLst>
                </a:gridCol>
                <a:gridCol w="288610">
                  <a:extLst>
                    <a:ext uri="{9D8B030D-6E8A-4147-A177-3AD203B41FA5}">
                      <a16:colId xmlns:a16="http://schemas.microsoft.com/office/drawing/2014/main" val="2850435851"/>
                    </a:ext>
                  </a:extLst>
                </a:gridCol>
                <a:gridCol w="2054401">
                  <a:extLst>
                    <a:ext uri="{9D8B030D-6E8A-4147-A177-3AD203B41FA5}">
                      <a16:colId xmlns:a16="http://schemas.microsoft.com/office/drawing/2014/main" val="4097600211"/>
                    </a:ext>
                  </a:extLst>
                </a:gridCol>
              </a:tblGrid>
              <a:tr h="1646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PSHE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Learning about our rights and being respectful.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How we can be our best.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Learning basic First Aid.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Understanding how our bodies grow and change.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ICT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Creating a text adventure game.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Understand how networks work.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Create quizzes that are appropriate for different audiences.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i="1" dirty="0"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Music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Sing songs in parts with increasing control and expression.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Play pieces with accurate control of pitch, duration, tempo </a:t>
                      </a:r>
                      <a:r>
                        <a:rPr lang="en-GB" sz="1100" b="0" u="none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and dynamics.</a:t>
                      </a:r>
                      <a:endParaRPr lang="en-GB" sz="1100" b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PE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Developing tennis skills.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Improving our skills in athletics.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u="sng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Year 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Judaism –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What is holiness for Jewish people?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Christianity –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What is the great significance of the ‘Eucharist’ to Christians?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750" b="0" u="sng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Year 6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Christianity –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Should believing in the resurrection change how Christians view life and death?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750" b="0" u="none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Humanism -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XCCW Joined 19a" panose="03050602040000000000" pitchFamily="66" charset="0"/>
                        </a:rPr>
                        <a:t>Why do Humanists say happiness is the goal of life?</a:t>
                      </a:r>
                      <a:endParaRPr lang="en-GB" sz="750" b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u="none" dirty="0">
                        <a:solidFill>
                          <a:schemeClr val="tx1"/>
                        </a:solidFill>
                        <a:latin typeface="XCCW Joined 19a" panose="03050602040000000000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93433"/>
                  </a:ext>
                </a:extLst>
              </a:tr>
            </a:tbl>
          </a:graphicData>
        </a:graphic>
      </p:graphicFrame>
      <p:pic>
        <p:nvPicPr>
          <p:cNvPr id="3" name="Picture 2" descr="An airplane flying over water&#10;&#10;Description automatically generated">
            <a:extLst>
              <a:ext uri="{FF2B5EF4-FFF2-40B4-BE49-F238E27FC236}">
                <a16:creationId xmlns:a16="http://schemas.microsoft.com/office/drawing/2014/main" id="{D24AF3CB-A49B-74BB-2EAB-2B5CEEFA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63" y="3110846"/>
            <a:ext cx="1515205" cy="10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407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19a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Lee</dc:creator>
  <cp:lastModifiedBy>Helen</cp:lastModifiedBy>
  <cp:revision>16</cp:revision>
  <cp:lastPrinted>2023-07-16T11:59:22Z</cp:lastPrinted>
  <dcterms:created xsi:type="dcterms:W3CDTF">2022-12-06T13:14:11Z</dcterms:created>
  <dcterms:modified xsi:type="dcterms:W3CDTF">2024-04-24T13:27:00Z</dcterms:modified>
</cp:coreProperties>
</file>