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943CCC-E195-453C-8C67-7EC98C972150}" v="63" dt="2023-09-11T08:38:15.902"/>
    <p1510:client id="{FB406FF3-F2E5-73ED-93E7-9C37D04A2E23}" v="1" dt="2023-09-18T07:20:32.8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31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68634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97184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02075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037644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1300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84693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26/09/2023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95185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26/09/2023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658868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70498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530942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626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46CE7D5-CF57-46EF-B807-FDD0502418D4}" type="datetimeFigureOut">
              <a:rPr lang="en-GB" smtClean="0"/>
              <a:t>26/09/2023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6596199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7750" y="195388"/>
            <a:ext cx="5810250" cy="1066801"/>
          </a:xfrm>
        </p:spPr>
        <p:txBody>
          <a:bodyPr>
            <a:noAutofit/>
          </a:bodyPr>
          <a:lstStyle/>
          <a:p>
            <a:r>
              <a:rPr lang="en-GB" sz="3200" dirty="0"/>
              <a:t>Year </a:t>
            </a:r>
            <a:r>
              <a:rPr lang="en-GB" sz="3200" dirty="0">
                <a:solidFill>
                  <a:srgbClr val="FF0000"/>
                </a:solidFill>
              </a:rPr>
              <a:t>3/4</a:t>
            </a:r>
            <a:r>
              <a:rPr lang="en-GB" sz="3200" dirty="0"/>
              <a:t> Homework Grid</a:t>
            </a:r>
            <a:br>
              <a:rPr lang="en-GB" sz="3200" dirty="0"/>
            </a:br>
            <a:r>
              <a:rPr lang="en-GB" sz="3200" dirty="0"/>
              <a:t>Autumn 1  </a:t>
            </a:r>
          </a:p>
        </p:txBody>
      </p:sp>
      <p:sp>
        <p:nvSpPr>
          <p:cNvPr id="3" name="Subtitle 2"/>
          <p:cNvSpPr>
            <a:spLocks noGrp="1"/>
          </p:cNvSpPr>
          <p:nvPr>
            <p:ph type="subTitle" idx="1"/>
          </p:nvPr>
        </p:nvSpPr>
        <p:spPr>
          <a:xfrm>
            <a:off x="0" y="1371600"/>
            <a:ext cx="6858000" cy="2624577"/>
          </a:xfrm>
        </p:spPr>
        <p:txBody>
          <a:bodyPr>
            <a:normAutofit/>
          </a:bodyPr>
          <a:lstStyle/>
          <a:p>
            <a:pPr algn="l"/>
            <a:r>
              <a:rPr lang="en-GB" sz="1400" dirty="0">
                <a:latin typeface="Comic Sans MS" panose="030F0702030302020204" pitchFamily="66" charset="0"/>
              </a:rPr>
              <a:t>All children at </a:t>
            </a:r>
            <a:r>
              <a:rPr lang="en-GB" sz="1400" dirty="0" err="1">
                <a:latin typeface="Comic Sans MS" panose="030F0702030302020204" pitchFamily="66" charset="0"/>
              </a:rPr>
              <a:t>Trimley</a:t>
            </a:r>
            <a:r>
              <a:rPr lang="en-GB" sz="1400" dirty="0">
                <a:latin typeface="Comic Sans MS" panose="030F0702030302020204" pitchFamily="66" charset="0"/>
              </a:rPr>
              <a:t> St Mary will receive a homework grid each half term. The function of homework is; to give families a starting point for discussion about what is being learned in school and to give children an opportunity to consolidate and extend their understanding.</a:t>
            </a:r>
          </a:p>
          <a:p>
            <a:pPr algn="l"/>
            <a:r>
              <a:rPr lang="en-GB" sz="1400" dirty="0">
                <a:latin typeface="Comic Sans MS" panose="030F0702030302020204" pitchFamily="66" charset="0"/>
              </a:rPr>
              <a:t>Family life is busy and can be unpredictable: some activities will take more time than others. This grid gives you an opportunity to pick activities that suit the time you have available – as a guide please aim for one activity per week.</a:t>
            </a:r>
          </a:p>
          <a:p>
            <a:pPr algn="l"/>
            <a:r>
              <a:rPr lang="en-GB" sz="1400" dirty="0">
                <a:latin typeface="Comic Sans MS" panose="030F0702030302020204" pitchFamily="66" charset="0"/>
              </a:rPr>
              <a:t>Daily reading and maths activities should continue be practised – see details at the bottom of the page. For the main homework activity each week, children should select a square of the grid to complete and return to school on a</a:t>
            </a:r>
            <a:r>
              <a:rPr lang="en-GB" sz="1400" dirty="0">
                <a:solidFill>
                  <a:srgbClr val="FF0000"/>
                </a:solidFill>
                <a:latin typeface="Comic Sans MS" panose="030F0702030302020204" pitchFamily="66" charset="0"/>
              </a:rPr>
              <a:t> day to suit you</a:t>
            </a:r>
            <a:r>
              <a:rPr lang="en-GB" sz="1400" dirty="0">
                <a:latin typeface="Comic Sans MS" panose="030F0702030302020204" pitchFamily="66" charset="0"/>
              </a:rPr>
              <a:t>. Children will be rewarded for each activity they complete. </a:t>
            </a:r>
          </a:p>
        </p:txBody>
      </p:sp>
      <p:pic>
        <p:nvPicPr>
          <p:cNvPr id="5" name="Picture 4" descr="A logo with colorful lines&#10;&#10;Description automatically generated">
            <a:extLst>
              <a:ext uri="{FF2B5EF4-FFF2-40B4-BE49-F238E27FC236}">
                <a16:creationId xmlns:a16="http://schemas.microsoft.com/office/drawing/2014/main" id="{031F3820-D77E-48FB-89C6-FCF3EEC41F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536" y="195388"/>
            <a:ext cx="1212590" cy="1176212"/>
          </a:xfrm>
          <a:prstGeom prst="rect">
            <a:avLst/>
          </a:prstGeom>
        </p:spPr>
      </p:pic>
      <p:graphicFrame>
        <p:nvGraphicFramePr>
          <p:cNvPr id="6" name="Table 6">
            <a:extLst>
              <a:ext uri="{FF2B5EF4-FFF2-40B4-BE49-F238E27FC236}">
                <a16:creationId xmlns:a16="http://schemas.microsoft.com/office/drawing/2014/main" id="{06D9E6EC-C3E1-4CCD-B757-E76E8A599625}"/>
              </a:ext>
            </a:extLst>
          </p:cNvPr>
          <p:cNvGraphicFramePr>
            <a:graphicFrameLocks noGrp="1"/>
          </p:cNvGraphicFramePr>
          <p:nvPr>
            <p:extLst>
              <p:ext uri="{D42A27DB-BD31-4B8C-83A1-F6EECF244321}">
                <p14:modId xmlns:p14="http://schemas.microsoft.com/office/powerpoint/2010/main" val="3186479864"/>
              </p:ext>
            </p:extLst>
          </p:nvPr>
        </p:nvGraphicFramePr>
        <p:xfrm>
          <a:off x="413657" y="3724275"/>
          <a:ext cx="5866494" cy="4829175"/>
        </p:xfrm>
        <a:graphic>
          <a:graphicData uri="http://schemas.openxmlformats.org/drawingml/2006/table">
            <a:tbl>
              <a:tblPr firstRow="1" bandRow="1">
                <a:tableStyleId>{5940675A-B579-460E-94D1-54222C63F5DA}</a:tableStyleId>
              </a:tblPr>
              <a:tblGrid>
                <a:gridCol w="1955498">
                  <a:extLst>
                    <a:ext uri="{9D8B030D-6E8A-4147-A177-3AD203B41FA5}">
                      <a16:colId xmlns:a16="http://schemas.microsoft.com/office/drawing/2014/main" val="3056380277"/>
                    </a:ext>
                  </a:extLst>
                </a:gridCol>
                <a:gridCol w="1955498">
                  <a:extLst>
                    <a:ext uri="{9D8B030D-6E8A-4147-A177-3AD203B41FA5}">
                      <a16:colId xmlns:a16="http://schemas.microsoft.com/office/drawing/2014/main" val="3685314649"/>
                    </a:ext>
                  </a:extLst>
                </a:gridCol>
                <a:gridCol w="1955498">
                  <a:extLst>
                    <a:ext uri="{9D8B030D-6E8A-4147-A177-3AD203B41FA5}">
                      <a16:colId xmlns:a16="http://schemas.microsoft.com/office/drawing/2014/main" val="1870018302"/>
                    </a:ext>
                  </a:extLst>
                </a:gridCol>
              </a:tblGrid>
              <a:tr h="23526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tx1"/>
                          </a:solidFill>
                          <a:effectLst/>
                          <a:latin typeface="+mn-lt"/>
                          <a:ea typeface="+mn-ea"/>
                          <a:cs typeface="+mn-cs"/>
                        </a:rPr>
                        <a:t>Visit a virtual museum -  take photos  - label and describe what you saw, heard, felt and smelt?</a:t>
                      </a:r>
                    </a:p>
                    <a:p>
                      <a:endParaRPr lang="en-GB" dirty="0"/>
                    </a:p>
                  </a:txBody>
                  <a:tcPr/>
                </a:tc>
                <a:tc>
                  <a:txBody>
                    <a:bodyPr/>
                    <a:lstStyle/>
                    <a:p>
                      <a:r>
                        <a:rPr lang="en-GB" sz="1350" kern="1200" dirty="0">
                          <a:solidFill>
                            <a:schemeClr val="tx1"/>
                          </a:solidFill>
                          <a:effectLst/>
                          <a:latin typeface="+mn-lt"/>
                          <a:ea typeface="+mn-ea"/>
                          <a:cs typeface="+mn-cs"/>
                        </a:rPr>
                        <a:t>Research what  an Ancient Egypt scene might have looked like, then show in pictures, words or a model</a:t>
                      </a:r>
                    </a:p>
                    <a:p>
                      <a:endParaRPr lang="en-GB"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tx1"/>
                          </a:solidFill>
                          <a:effectLst/>
                          <a:latin typeface="+mn-lt"/>
                          <a:ea typeface="+mn-ea"/>
                          <a:cs typeface="+mn-cs"/>
                        </a:rPr>
                        <a:t>Make a simple game about Ancient Egypt e.g. snakes and ladders</a:t>
                      </a:r>
                    </a:p>
                    <a:p>
                      <a:endParaRPr lang="en-GB" dirty="0"/>
                    </a:p>
                  </a:txBody>
                  <a:tcPr/>
                </a:tc>
                <a:extLst>
                  <a:ext uri="{0D108BD9-81ED-4DB2-BD59-A6C34878D82A}">
                    <a16:rowId xmlns:a16="http://schemas.microsoft.com/office/drawing/2014/main" val="3952892003"/>
                  </a:ext>
                </a:extLst>
              </a:tr>
              <a:tr h="24765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tx1"/>
                          </a:solidFill>
                          <a:effectLst/>
                          <a:latin typeface="+mn-lt"/>
                          <a:ea typeface="+mn-ea"/>
                          <a:cs typeface="+mn-cs"/>
                        </a:rPr>
                        <a:t>Research what life might have been like in Ancient Egypt. Create a fact file about Ancient Egypt.</a:t>
                      </a:r>
                    </a:p>
                    <a:p>
                      <a:endParaRPr lang="en-GB"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kern="1200" dirty="0">
                          <a:solidFill>
                            <a:schemeClr val="tx1"/>
                          </a:solidFill>
                          <a:effectLst/>
                          <a:latin typeface="+mn-lt"/>
                          <a:ea typeface="+mn-ea"/>
                          <a:cs typeface="+mn-cs"/>
                        </a:rPr>
                        <a:t>Create an alphabetical list of Ancient Egyptian artefacts.</a:t>
                      </a:r>
                    </a:p>
                    <a:p>
                      <a:endParaRPr lang="en-GB" dirty="0"/>
                    </a:p>
                  </a:txBody>
                  <a:tcPr/>
                </a:tc>
                <a:tc>
                  <a:txBody>
                    <a:bodyPr/>
                    <a:lstStyle/>
                    <a:p>
                      <a:r>
                        <a:rPr lang="en-GB" sz="1350" kern="1200" dirty="0">
                          <a:solidFill>
                            <a:schemeClr val="tx1"/>
                          </a:solidFill>
                          <a:effectLst/>
                          <a:latin typeface="+mn-lt"/>
                          <a:ea typeface="+mn-ea"/>
                          <a:cs typeface="+mn-cs"/>
                        </a:rPr>
                        <a:t>Find a picture linked to theme.  Write captions.</a:t>
                      </a:r>
                    </a:p>
                    <a:p>
                      <a:r>
                        <a:rPr lang="en-GB" sz="1350" kern="1200" dirty="0">
                          <a:solidFill>
                            <a:schemeClr val="tx1"/>
                          </a:solidFill>
                          <a:effectLst/>
                          <a:latin typeface="+mn-lt"/>
                          <a:ea typeface="+mn-ea"/>
                          <a:cs typeface="+mn-cs"/>
                        </a:rPr>
                        <a:t>I spy / If I look closely /</a:t>
                      </a:r>
                    </a:p>
                    <a:p>
                      <a:r>
                        <a:rPr lang="en-GB" sz="1350" kern="1200" dirty="0">
                          <a:solidFill>
                            <a:schemeClr val="tx1"/>
                          </a:solidFill>
                          <a:effectLst/>
                          <a:latin typeface="+mn-lt"/>
                          <a:ea typeface="+mn-ea"/>
                          <a:cs typeface="+mn-cs"/>
                        </a:rPr>
                        <a:t>I wonder why . .  / I wonder how  . . /I wonder when  . .</a:t>
                      </a:r>
                    </a:p>
                    <a:p>
                      <a:endParaRPr lang="en-GB" dirty="0"/>
                    </a:p>
                  </a:txBody>
                  <a:tcPr/>
                </a:tc>
                <a:extLst>
                  <a:ext uri="{0D108BD9-81ED-4DB2-BD59-A6C34878D82A}">
                    <a16:rowId xmlns:a16="http://schemas.microsoft.com/office/drawing/2014/main" val="3688953873"/>
                  </a:ext>
                </a:extLst>
              </a:tr>
            </a:tbl>
          </a:graphicData>
        </a:graphic>
      </p:graphicFrame>
      <p:pic>
        <p:nvPicPr>
          <p:cNvPr id="4" name="Picture 3">
            <a:extLst>
              <a:ext uri="{FF2B5EF4-FFF2-40B4-BE49-F238E27FC236}">
                <a16:creationId xmlns:a16="http://schemas.microsoft.com/office/drawing/2014/main" id="{EB1218EB-7CFC-AEDF-A9F2-C15D2D30A3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399" y="4618536"/>
            <a:ext cx="1858010" cy="1017617"/>
          </a:xfrm>
          <a:prstGeom prst="rect">
            <a:avLst/>
          </a:prstGeom>
        </p:spPr>
      </p:pic>
      <p:pic>
        <p:nvPicPr>
          <p:cNvPr id="7" name="Picture 6">
            <a:extLst>
              <a:ext uri="{FF2B5EF4-FFF2-40B4-BE49-F238E27FC236}">
                <a16:creationId xmlns:a16="http://schemas.microsoft.com/office/drawing/2014/main" id="{50681340-9177-364F-7481-B62F16AF95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25151" y="4892207"/>
            <a:ext cx="1359581" cy="1017617"/>
          </a:xfrm>
          <a:prstGeom prst="rect">
            <a:avLst/>
          </a:prstGeom>
        </p:spPr>
      </p:pic>
      <p:pic>
        <p:nvPicPr>
          <p:cNvPr id="8" name="Picture 7">
            <a:extLst>
              <a:ext uri="{FF2B5EF4-FFF2-40B4-BE49-F238E27FC236}">
                <a16:creationId xmlns:a16="http://schemas.microsoft.com/office/drawing/2014/main" id="{D29F3D1C-94C3-C5DB-4EC8-2CC769050C1D}"/>
              </a:ext>
            </a:extLst>
          </p:cNvPr>
          <p:cNvPicPr>
            <a:picLocks noChangeAspect="1"/>
          </p:cNvPicPr>
          <p:nvPr/>
        </p:nvPicPr>
        <p:blipFill>
          <a:blip r:embed="rId5"/>
          <a:stretch>
            <a:fillRect/>
          </a:stretch>
        </p:blipFill>
        <p:spPr>
          <a:xfrm>
            <a:off x="4521493" y="4466483"/>
            <a:ext cx="1562100" cy="1169670"/>
          </a:xfrm>
          <a:prstGeom prst="rect">
            <a:avLst/>
          </a:prstGeom>
        </p:spPr>
      </p:pic>
      <p:pic>
        <p:nvPicPr>
          <p:cNvPr id="9" name="Picture 8">
            <a:extLst>
              <a:ext uri="{FF2B5EF4-FFF2-40B4-BE49-F238E27FC236}">
                <a16:creationId xmlns:a16="http://schemas.microsoft.com/office/drawing/2014/main" id="{4F78C50C-66DE-7735-FB55-7CC3B86CFE0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0399" y="6966414"/>
            <a:ext cx="1657350" cy="1108710"/>
          </a:xfrm>
          <a:prstGeom prst="rect">
            <a:avLst/>
          </a:prstGeom>
        </p:spPr>
      </p:pic>
      <p:pic>
        <p:nvPicPr>
          <p:cNvPr id="10" name="Picture 9">
            <a:extLst>
              <a:ext uri="{FF2B5EF4-FFF2-40B4-BE49-F238E27FC236}">
                <a16:creationId xmlns:a16="http://schemas.microsoft.com/office/drawing/2014/main" id="{60DF741A-35F4-AB5F-7D8A-625A2C9AA08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25151" y="6805854"/>
            <a:ext cx="1704975" cy="1219200"/>
          </a:xfrm>
          <a:prstGeom prst="rect">
            <a:avLst/>
          </a:prstGeom>
        </p:spPr>
      </p:pic>
      <p:pic>
        <p:nvPicPr>
          <p:cNvPr id="11" name="Picture 10">
            <a:extLst>
              <a:ext uri="{FF2B5EF4-FFF2-40B4-BE49-F238E27FC236}">
                <a16:creationId xmlns:a16="http://schemas.microsoft.com/office/drawing/2014/main" id="{7CEF3A8C-BE39-46A4-4C57-1DB476C0EE1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98645" y="7415454"/>
            <a:ext cx="942975" cy="1096645"/>
          </a:xfrm>
          <a:prstGeom prst="rect">
            <a:avLst/>
          </a:prstGeom>
        </p:spPr>
      </p:pic>
      <p:sp>
        <p:nvSpPr>
          <p:cNvPr id="12" name="TextBox 11">
            <a:extLst>
              <a:ext uri="{FF2B5EF4-FFF2-40B4-BE49-F238E27FC236}">
                <a16:creationId xmlns:a16="http://schemas.microsoft.com/office/drawing/2014/main" id="{DC4C3D8E-8EE5-0E22-919B-671DE52EC3C4}"/>
              </a:ext>
            </a:extLst>
          </p:cNvPr>
          <p:cNvSpPr txBox="1"/>
          <p:nvPr/>
        </p:nvSpPr>
        <p:spPr>
          <a:xfrm>
            <a:off x="413657" y="8648700"/>
            <a:ext cx="5866494" cy="830997"/>
          </a:xfrm>
          <a:prstGeom prst="rect">
            <a:avLst/>
          </a:prstGeom>
          <a:noFill/>
          <a:ln>
            <a:solidFill>
              <a:schemeClr val="tx1"/>
            </a:solidFill>
          </a:ln>
        </p:spPr>
        <p:txBody>
          <a:bodyPr wrap="square" rtlCol="0">
            <a:spAutoFit/>
          </a:bodyPr>
          <a:lstStyle/>
          <a:p>
            <a:r>
              <a:rPr lang="en-GB" sz="1200" dirty="0"/>
              <a:t>Purple Mash (times tables)</a:t>
            </a:r>
          </a:p>
          <a:p>
            <a:r>
              <a:rPr lang="en-GB" sz="1200" dirty="0"/>
              <a:t>My Maths</a:t>
            </a:r>
          </a:p>
          <a:p>
            <a:r>
              <a:rPr lang="en-GB" sz="1200" dirty="0"/>
              <a:t>Daily Reading Challenge (five minutes a day)</a:t>
            </a:r>
          </a:p>
          <a:p>
            <a:r>
              <a:rPr lang="en-GB" sz="1200" dirty="0"/>
              <a:t>Learning to spell words in the diary (two a week?)</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7750" y="195388"/>
            <a:ext cx="5810250" cy="1066801"/>
          </a:xfrm>
        </p:spPr>
        <p:txBody>
          <a:bodyPr>
            <a:noAutofit/>
          </a:bodyPr>
          <a:lstStyle/>
          <a:p>
            <a:r>
              <a:rPr lang="en-GB" sz="3200" dirty="0"/>
              <a:t>Year -</a:t>
            </a:r>
            <a:r>
              <a:rPr lang="en-GB" sz="3200" dirty="0">
                <a:solidFill>
                  <a:srgbClr val="FF0000"/>
                </a:solidFill>
              </a:rPr>
              <a:t>3/4 </a:t>
            </a:r>
            <a:r>
              <a:rPr lang="en-GB" sz="3200" dirty="0"/>
              <a:t> Homework Grid</a:t>
            </a:r>
            <a:br>
              <a:rPr lang="en-GB" sz="3200" dirty="0"/>
            </a:br>
            <a:r>
              <a:rPr lang="en-GB" sz="3200" dirty="0"/>
              <a:t>Autumn 1  </a:t>
            </a:r>
          </a:p>
        </p:txBody>
      </p:sp>
      <p:sp>
        <p:nvSpPr>
          <p:cNvPr id="3" name="Subtitle 2"/>
          <p:cNvSpPr>
            <a:spLocks noGrp="1"/>
          </p:cNvSpPr>
          <p:nvPr>
            <p:ph type="subTitle" idx="1"/>
          </p:nvPr>
        </p:nvSpPr>
        <p:spPr>
          <a:xfrm>
            <a:off x="0" y="1617221"/>
            <a:ext cx="6858000" cy="2378956"/>
          </a:xfrm>
        </p:spPr>
        <p:txBody>
          <a:bodyPr>
            <a:normAutofit/>
          </a:bodyPr>
          <a:lstStyle/>
          <a:p>
            <a:r>
              <a:rPr lang="en-GB" sz="1400" dirty="0"/>
              <a:t>Daily practice of key skills allows children to become more fluent and more confident, and gives them the chance to build on this knowledge. In both reading and maths it has been shown that children who regularly practice skills and complete in a range of contexts are better able to apply these skills in all areas. </a:t>
            </a:r>
          </a:p>
        </p:txBody>
      </p:sp>
      <p:pic>
        <p:nvPicPr>
          <p:cNvPr id="5" name="Picture 4" descr="A logo with colorful lines&#10;&#10;Description automatically generated">
            <a:extLst>
              <a:ext uri="{FF2B5EF4-FFF2-40B4-BE49-F238E27FC236}">
                <a16:creationId xmlns:a16="http://schemas.microsoft.com/office/drawing/2014/main" id="{031F3820-D77E-48FB-89C6-FCF3EEC41F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7701" y="195388"/>
            <a:ext cx="1212590" cy="1176212"/>
          </a:xfrm>
          <a:prstGeom prst="rect">
            <a:avLst/>
          </a:prstGeom>
        </p:spPr>
      </p:pic>
      <p:graphicFrame>
        <p:nvGraphicFramePr>
          <p:cNvPr id="4" name="Table 6">
            <a:extLst>
              <a:ext uri="{FF2B5EF4-FFF2-40B4-BE49-F238E27FC236}">
                <a16:creationId xmlns:a16="http://schemas.microsoft.com/office/drawing/2014/main" id="{BCBD8625-3439-43C6-8E15-A88C9B2F2727}"/>
              </a:ext>
            </a:extLst>
          </p:cNvPr>
          <p:cNvGraphicFramePr>
            <a:graphicFrameLocks noGrp="1"/>
          </p:cNvGraphicFramePr>
          <p:nvPr>
            <p:extLst>
              <p:ext uri="{D42A27DB-BD31-4B8C-83A1-F6EECF244321}">
                <p14:modId xmlns:p14="http://schemas.microsoft.com/office/powerpoint/2010/main" val="4091656821"/>
              </p:ext>
            </p:extLst>
          </p:nvPr>
        </p:nvGraphicFramePr>
        <p:xfrm>
          <a:off x="1143000" y="3157979"/>
          <a:ext cx="4572000" cy="5130800"/>
        </p:xfrm>
        <a:graphic>
          <a:graphicData uri="http://schemas.openxmlformats.org/drawingml/2006/table">
            <a:tbl>
              <a:tblPr firstRow="1" bandRow="1">
                <a:tableStyleId>{5940675A-B579-460E-94D1-54222C63F5DA}</a:tableStyleId>
              </a:tblPr>
              <a:tblGrid>
                <a:gridCol w="4572000">
                  <a:extLst>
                    <a:ext uri="{9D8B030D-6E8A-4147-A177-3AD203B41FA5}">
                      <a16:colId xmlns:a16="http://schemas.microsoft.com/office/drawing/2014/main" val="2187086904"/>
                    </a:ext>
                  </a:extLst>
                </a:gridCol>
              </a:tblGrid>
              <a:tr h="1026160">
                <a:tc>
                  <a:txBody>
                    <a:bodyPr/>
                    <a:lstStyle/>
                    <a:p>
                      <a:r>
                        <a:rPr lang="en-GB">
                          <a:solidFill>
                            <a:srgbClr val="FF0000"/>
                          </a:solidFill>
                        </a:rPr>
                        <a:t>Daily Reading</a:t>
                      </a:r>
                    </a:p>
                  </a:txBody>
                  <a:tcPr/>
                </a:tc>
                <a:extLst>
                  <a:ext uri="{0D108BD9-81ED-4DB2-BD59-A6C34878D82A}">
                    <a16:rowId xmlns:a16="http://schemas.microsoft.com/office/drawing/2014/main" val="3312020626"/>
                  </a:ext>
                </a:extLst>
              </a:tr>
              <a:tr h="1026160">
                <a:tc>
                  <a:txBody>
                    <a:bodyPr/>
                    <a:lstStyle/>
                    <a:p>
                      <a:r>
                        <a:rPr lang="en-GB">
                          <a:solidFill>
                            <a:srgbClr val="FF0000"/>
                          </a:solidFill>
                        </a:rPr>
                        <a:t>Phonics practice </a:t>
                      </a:r>
                    </a:p>
                  </a:txBody>
                  <a:tcPr/>
                </a:tc>
                <a:extLst>
                  <a:ext uri="{0D108BD9-81ED-4DB2-BD59-A6C34878D82A}">
                    <a16:rowId xmlns:a16="http://schemas.microsoft.com/office/drawing/2014/main" val="1679963352"/>
                  </a:ext>
                </a:extLst>
              </a:tr>
              <a:tr h="1026160">
                <a:tc>
                  <a:txBody>
                    <a:bodyPr/>
                    <a:lstStyle/>
                    <a:p>
                      <a:r>
                        <a:rPr lang="en-GB">
                          <a:solidFill>
                            <a:srgbClr val="FF0000"/>
                          </a:solidFill>
                        </a:rPr>
                        <a:t>My Maths</a:t>
                      </a:r>
                    </a:p>
                  </a:txBody>
                  <a:tcPr/>
                </a:tc>
                <a:extLst>
                  <a:ext uri="{0D108BD9-81ED-4DB2-BD59-A6C34878D82A}">
                    <a16:rowId xmlns:a16="http://schemas.microsoft.com/office/drawing/2014/main" val="1209003158"/>
                  </a:ext>
                </a:extLst>
              </a:tr>
              <a:tr h="1026160">
                <a:tc>
                  <a:txBody>
                    <a:bodyPr/>
                    <a:lstStyle/>
                    <a:p>
                      <a:endParaRPr lang="en-GB"/>
                    </a:p>
                  </a:txBody>
                  <a:tcPr/>
                </a:tc>
                <a:extLst>
                  <a:ext uri="{0D108BD9-81ED-4DB2-BD59-A6C34878D82A}">
                    <a16:rowId xmlns:a16="http://schemas.microsoft.com/office/drawing/2014/main" val="3353651175"/>
                  </a:ext>
                </a:extLst>
              </a:tr>
              <a:tr h="1026160">
                <a:tc>
                  <a:txBody>
                    <a:bodyPr/>
                    <a:lstStyle/>
                    <a:p>
                      <a:endParaRPr lang="en-GB"/>
                    </a:p>
                  </a:txBody>
                  <a:tcPr/>
                </a:tc>
                <a:extLst>
                  <a:ext uri="{0D108BD9-81ED-4DB2-BD59-A6C34878D82A}">
                    <a16:rowId xmlns:a16="http://schemas.microsoft.com/office/drawing/2014/main" val="1708020514"/>
                  </a:ext>
                </a:extLst>
              </a:tr>
            </a:tbl>
          </a:graphicData>
        </a:graphic>
      </p:graphicFrame>
    </p:spTree>
    <p:extLst>
      <p:ext uri="{BB962C8B-B14F-4D97-AF65-F5344CB8AC3E}">
        <p14:creationId xmlns:p14="http://schemas.microsoft.com/office/powerpoint/2010/main" val="31031345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8315C5E9C114488A1C0CFB77484D50" ma:contentTypeVersion="2" ma:contentTypeDescription="Create a new document." ma:contentTypeScope="" ma:versionID="9c3bc0fdf9f142ad703a54695264c11e">
  <xsd:schema xmlns:xsd="http://www.w3.org/2001/XMLSchema" xmlns:xs="http://www.w3.org/2001/XMLSchema" xmlns:p="http://schemas.microsoft.com/office/2006/metadata/properties" xmlns:ns3="d64a21e9-f2b9-4d6f-bc90-0bada63dc18a" targetNamespace="http://schemas.microsoft.com/office/2006/metadata/properties" ma:root="true" ma:fieldsID="39adc15db1558b37cb6964bc3d54b138" ns3:_="">
    <xsd:import namespace="d64a21e9-f2b9-4d6f-bc90-0bada63dc18a"/>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4a21e9-f2b9-4d6f-bc90-0bada63dc1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1ED608-2568-4960-9C0B-48F6F08CAB73}">
  <ds:schemaRefs>
    <ds:schemaRef ds:uri="http://schemas.openxmlformats.org/package/2006/metadata/core-properties"/>
    <ds:schemaRef ds:uri="http://www.w3.org/XML/1998/namespace"/>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 ds:uri="d64a21e9-f2b9-4d6f-bc90-0bada63dc18a"/>
  </ds:schemaRefs>
</ds:datastoreItem>
</file>

<file path=customXml/itemProps2.xml><?xml version="1.0" encoding="utf-8"?>
<ds:datastoreItem xmlns:ds="http://schemas.openxmlformats.org/officeDocument/2006/customXml" ds:itemID="{4AFB18BD-18DB-4042-B970-779A2BC858F0}">
  <ds:schemaRefs>
    <ds:schemaRef ds:uri="http://schemas.microsoft.com/sharepoint/v3/contenttype/forms"/>
  </ds:schemaRefs>
</ds:datastoreItem>
</file>

<file path=customXml/itemProps3.xml><?xml version="1.0" encoding="utf-8"?>
<ds:datastoreItem xmlns:ds="http://schemas.openxmlformats.org/officeDocument/2006/customXml" ds:itemID="{7F782B8A-2AC2-4355-9408-82E450F25A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4a21e9-f2b9-4d6f-bc90-0bada63dc1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49</TotalTime>
  <Words>378</Words>
  <Application>Microsoft Office PowerPoint</Application>
  <PresentationFormat>A4 Paper (210x297 mm)</PresentationFormat>
  <Paragraphs>21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Year 3/4 Homework Grid Autumn 1  </vt:lpstr>
      <vt:lpstr>Year -3/4  Homework Grid Autumn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Homework Grid Autumn 1</dc:title>
  <dc:creator>Sally Smith</dc:creator>
  <cp:lastModifiedBy>Helen</cp:lastModifiedBy>
  <cp:revision>7</cp:revision>
  <cp:lastPrinted>2023-09-22T11:27:16Z</cp:lastPrinted>
  <dcterms:created xsi:type="dcterms:W3CDTF">2023-09-10T18:57:04Z</dcterms:created>
  <dcterms:modified xsi:type="dcterms:W3CDTF">2023-09-26T07:02:56Z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0x010100038315C5E9C114488A1C0CFB77484D50</vt:lpwstr>
  </property>
  <property fmtid="{D5CDD505-2E9C-101B-9397-08002B2CF9AE}" pid="3" name="Order">
    <vt:r8>1200</vt:r8>
  </property>
  <property fmtid="{D5CDD505-2E9C-101B-9397-08002B2CF9AE}" pid="4" name="TriggerFlowInfo">
    <vt:lpwstr/>
  </property>
  <property fmtid="{D5CDD505-2E9C-101B-9397-08002B2CF9AE}" pid="5" name="ComplianceAssetId">
    <vt:lpwstr/>
  </property>
  <property fmtid="{D5CDD505-2E9C-101B-9397-08002B2CF9AE}" pid="6" name="_ExtendedDescription">
    <vt:lpwstr/>
  </property>
  <property fmtid="{D5CDD505-2E9C-101B-9397-08002B2CF9AE}" pid="7" name="MediaServiceImageTags">
    <vt:lpwstr/>
  </property>
</Properties>
</file>