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064E4-5A22-B927-3E9A-27E6E66777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5600C2-DBCC-8FAA-B69D-92B71AB0E8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3BE5C-EBE6-EE2D-2D61-BE1742AF7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4141C-2345-44C5-9DDC-CCAC353C19D8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459C4-4D4A-9F9E-237C-6B1C5A128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AC85C-0C88-70CE-F74E-F9C11F736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2A60-D842-4571-8353-7BE55695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185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71627-5AAC-AA75-BA56-D38B7F000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B2E62D-701B-1988-EAC1-0562A760A7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66022-8FEC-CAF2-5B94-41CEBBEF5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4141C-2345-44C5-9DDC-CCAC353C19D8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3449A-D131-BB15-2919-CA7657257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FE361-E0EA-C91D-AE7C-EB3754446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2A60-D842-4571-8353-7BE55695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91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48CCA4-3A56-03F5-1D6A-624E44AEFB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FC6592-0C4C-1158-EC60-4B9FC2187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5AE9C-035B-7E5D-8FC0-4C6807DA9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4141C-2345-44C5-9DDC-CCAC353C19D8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8DF2C-9092-B4F2-3E88-A2A9E2F8D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4AE53-644D-13FF-468E-0FF087E23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2A60-D842-4571-8353-7BE55695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598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F773F-D522-F767-E626-9A392A145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CBB7C-E7AF-D5BC-97B2-74553EE9B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6541A6-1D74-3282-220B-54E980A74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4141C-2345-44C5-9DDC-CCAC353C19D8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FF2DFB-1EE1-5C32-08E6-511B5C837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8D5AA-6BE2-6D60-CC2F-8CA9F7555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2A60-D842-4571-8353-7BE55695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34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FFDC3-F820-8508-0158-C22045432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7BE9E-9D34-68B1-D37A-0AB3247C8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EC555E-7638-B810-214F-A26C1188E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4141C-2345-44C5-9DDC-CCAC353C19D8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0603E-EF86-F64D-D489-C895B586B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7D624-9A57-335F-2BA8-233BD27F7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2A60-D842-4571-8353-7BE55695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380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23A68-84EC-29EA-D7EE-DECEACA42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405AB-5B9F-9DA3-0D5A-0F35DD7889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29C391-119B-F5F5-D847-03CC8C612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8FCA0-CDC6-50BD-A1EC-5831DEDB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4141C-2345-44C5-9DDC-CCAC353C19D8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E133BD-FE9F-684F-D436-5D3A3EA9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8F7FA8-83DA-769C-66CE-5F48F9C26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2A60-D842-4571-8353-7BE55695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852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B6BCB-3402-E09E-2078-9A7820FDB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5AE9F0-036B-3ECF-3C08-7B0F60C09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E0F05-87D6-9D01-07C6-F3123A4137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7B300D-9507-3AA3-5537-F06BD6FB8B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91FBCA-EC95-9E3F-0E17-DFB79DA7D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7DF6C3-0242-4D5F-A8D8-7AF1047EE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4141C-2345-44C5-9DDC-CCAC353C19D8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0895B7-EEE1-729D-5A6C-37F37ACA1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41623D-DB55-7275-DAA3-68CA702EC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2A60-D842-4571-8353-7BE55695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884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945DF-E842-201E-D521-76C6184D4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BD9C3E-F470-A45F-A154-B78B8085B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4141C-2345-44C5-9DDC-CCAC353C19D8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440E8D-9494-2E9A-D419-BED6299E9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9ACC40-9762-3F87-36B4-E1D4E14D3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2A60-D842-4571-8353-7BE55695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41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90498B-DE80-6D4F-55AD-07CEA81E1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4141C-2345-44C5-9DDC-CCAC353C19D8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5A00CD-B9FD-DD0B-B081-E63349398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A8F65-2B7F-A4F8-4E42-1FD496DA7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2A60-D842-4571-8353-7BE55695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42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AF9B1-943C-B5BD-93EC-01C57240B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069EE-049C-F34F-7A60-D9E01E883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F2324E-D819-93A3-2968-3965140868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08EFE-6316-3B56-0144-F39630BC5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4141C-2345-44C5-9DDC-CCAC353C19D8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D16A36-FBCA-146D-6717-AF5C1C148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B2B10-36B9-3EE6-9BD8-768E84E8A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2A60-D842-4571-8353-7BE55695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290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1A93A-7C7E-9928-4725-C930E3034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250AD5-CEA1-E87C-3E16-737F114790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747F24-EDAC-4F6F-19B6-D98D1788B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33420E-B8CA-F449-CAD4-EE049C9FB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4141C-2345-44C5-9DDC-CCAC353C19D8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006CF-21AA-40C9-1ACC-26AA0F56C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4E15B2-B496-CBEE-EAA2-AF5AAA10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2A60-D842-4571-8353-7BE55695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452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13E181-C42E-B9DA-FF66-ECA204CD7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65FE69-00C6-F482-8800-FD7E011A5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B7818-F8C0-918A-9EC8-CD14CA6079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4141C-2345-44C5-9DDC-CCAC353C19D8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71144-9B40-F7ED-4F61-37FA6757FF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105C1-880C-6B57-1DA1-3EF3D9220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E2A60-D842-4571-8353-7BE55695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505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F8B0E69-2EC0-1571-E01D-5DA84A26EA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96000" cy="6794626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87336BD-C79D-8949-A604-580F349B2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0"/>
            <a:ext cx="6096002" cy="6794626"/>
          </a:xfrm>
          <a:prstGeom prst="rect">
            <a:avLst/>
          </a:prstGeom>
          <a:noFill/>
        </p:spPr>
      </p:pic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DE78A976-71B5-CE27-D988-27C551E914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261259"/>
              </p:ext>
            </p:extLst>
          </p:nvPr>
        </p:nvGraphicFramePr>
        <p:xfrm>
          <a:off x="133166" y="204760"/>
          <a:ext cx="11874504" cy="217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1281">
                  <a:extLst>
                    <a:ext uri="{9D8B030D-6E8A-4147-A177-3AD203B41FA5}">
                      <a16:colId xmlns:a16="http://schemas.microsoft.com/office/drawing/2014/main" val="2361425253"/>
                    </a:ext>
                  </a:extLst>
                </a:gridCol>
                <a:gridCol w="275207">
                  <a:extLst>
                    <a:ext uri="{9D8B030D-6E8A-4147-A177-3AD203B41FA5}">
                      <a16:colId xmlns:a16="http://schemas.microsoft.com/office/drawing/2014/main" val="1651825367"/>
                    </a:ext>
                  </a:extLst>
                </a:gridCol>
                <a:gridCol w="2914591">
                  <a:extLst>
                    <a:ext uri="{9D8B030D-6E8A-4147-A177-3AD203B41FA5}">
                      <a16:colId xmlns:a16="http://schemas.microsoft.com/office/drawing/2014/main" val="3240727051"/>
                    </a:ext>
                  </a:extLst>
                </a:gridCol>
                <a:gridCol w="260679">
                  <a:extLst>
                    <a:ext uri="{9D8B030D-6E8A-4147-A177-3AD203B41FA5}">
                      <a16:colId xmlns:a16="http://schemas.microsoft.com/office/drawing/2014/main" val="3057643063"/>
                    </a:ext>
                  </a:extLst>
                </a:gridCol>
                <a:gridCol w="4162746">
                  <a:extLst>
                    <a:ext uri="{9D8B030D-6E8A-4147-A177-3AD203B41FA5}">
                      <a16:colId xmlns:a16="http://schemas.microsoft.com/office/drawing/2014/main" val="613321205"/>
                    </a:ext>
                  </a:extLst>
                </a:gridCol>
              </a:tblGrid>
              <a:tr h="603107">
                <a:tc>
                  <a:txBody>
                    <a:bodyPr/>
                    <a:lstStyle/>
                    <a:p>
                      <a:r>
                        <a:rPr lang="en-GB" sz="1400" u="sng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English</a:t>
                      </a:r>
                    </a:p>
                    <a:p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Recording letters and diary entries in the first person</a:t>
                      </a:r>
                    </a:p>
                    <a:p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Instruction writing, Mummification</a:t>
                      </a:r>
                    </a:p>
                    <a:p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Newspaper reports: The discovery of Tutankhamen’s tomb</a:t>
                      </a:r>
                    </a:p>
                    <a:p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Setting descriptions (</a:t>
                      </a:r>
                      <a:r>
                        <a:rPr lang="en-GB" sz="1400" b="0" u="none" dirty="0" err="1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Tadeo</a:t>
                      </a:r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 Jones)</a:t>
                      </a:r>
                    </a:p>
                    <a:p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Narrative. The story of Egyptian Cinderella)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  <a:p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Science – Light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The importance of sunshine to grow plants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How shadows are formed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The changing size of shadows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Exploring transparency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Maths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To use the four operations (+ - X ÷) to solve calculation and reasoning problems.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To learn about measurement,  shape, co-ordinates, fractions, percentages and decimals.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To use weekly Beat Its, CLICs and SAFE for ‘quick fire’ learning and reinforcement.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69343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1585873-3DC3-F549-1702-EEB11A6BCA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404093"/>
              </p:ext>
            </p:extLst>
          </p:nvPr>
        </p:nvGraphicFramePr>
        <p:xfrm>
          <a:off x="169717" y="2474621"/>
          <a:ext cx="11837953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9752">
                  <a:extLst>
                    <a:ext uri="{9D8B030D-6E8A-4147-A177-3AD203B41FA5}">
                      <a16:colId xmlns:a16="http://schemas.microsoft.com/office/drawing/2014/main" val="236142525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57672941"/>
                    </a:ext>
                  </a:extLst>
                </a:gridCol>
                <a:gridCol w="1956612">
                  <a:extLst>
                    <a:ext uri="{9D8B030D-6E8A-4147-A177-3AD203B41FA5}">
                      <a16:colId xmlns:a16="http://schemas.microsoft.com/office/drawing/2014/main" val="366662517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2187206"/>
                    </a:ext>
                  </a:extLst>
                </a:gridCol>
                <a:gridCol w="2729487">
                  <a:extLst>
                    <a:ext uri="{9D8B030D-6E8A-4147-A177-3AD203B41FA5}">
                      <a16:colId xmlns:a16="http://schemas.microsoft.com/office/drawing/2014/main" val="324072705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009572392"/>
                    </a:ext>
                  </a:extLst>
                </a:gridCol>
                <a:gridCol w="1922870">
                  <a:extLst>
                    <a:ext uri="{9D8B030D-6E8A-4147-A177-3AD203B41FA5}">
                      <a16:colId xmlns:a16="http://schemas.microsoft.com/office/drawing/2014/main" val="613321205"/>
                    </a:ext>
                  </a:extLst>
                </a:gridCol>
                <a:gridCol w="218423">
                  <a:extLst>
                    <a:ext uri="{9D8B030D-6E8A-4147-A177-3AD203B41FA5}">
                      <a16:colId xmlns:a16="http://schemas.microsoft.com/office/drawing/2014/main" val="3118796528"/>
                    </a:ext>
                  </a:extLst>
                </a:gridCol>
                <a:gridCol w="2105969">
                  <a:extLst>
                    <a:ext uri="{9D8B030D-6E8A-4147-A177-3AD203B41FA5}">
                      <a16:colId xmlns:a16="http://schemas.microsoft.com/office/drawing/2014/main" val="4097600211"/>
                    </a:ext>
                  </a:extLst>
                </a:gridCol>
              </a:tblGrid>
              <a:tr h="16405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History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To use evidence to ask questions and find answers to questions about life and jobs in Ancient Egyptian times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Geography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Use mapping skills to identify key locations and climates. Investigate the position and importance of the River Nile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Year 2023–Autumn Term</a:t>
                      </a:r>
                    </a:p>
                    <a:p>
                      <a:pPr algn="ctr"/>
                      <a:endParaRPr lang="en-GB" sz="500" dirty="0">
                        <a:solidFill>
                          <a:schemeClr val="tx1"/>
                        </a:solidFill>
                        <a:latin typeface="XCCW Joined 19a" panose="03050602040000000000" pitchFamily="66" charset="0"/>
                      </a:endParaRPr>
                    </a:p>
                    <a:p>
                      <a:pPr algn="ctr"/>
                      <a:r>
                        <a:rPr lang="en-GB" sz="1200" u="sng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Enchanting Egyptians</a:t>
                      </a:r>
                    </a:p>
                    <a:p>
                      <a:pPr algn="ctr"/>
                      <a:endParaRPr lang="en-GB" sz="1400" u="sng" dirty="0">
                        <a:solidFill>
                          <a:schemeClr val="tx1"/>
                        </a:solidFill>
                        <a:latin typeface="XCCW Joined 19a" panose="03050602040000000000" pitchFamily="66" charset="0"/>
                      </a:endParaRPr>
                    </a:p>
                    <a:p>
                      <a:pPr algn="ctr"/>
                      <a:endParaRPr lang="en-GB" sz="1400" dirty="0">
                        <a:solidFill>
                          <a:schemeClr val="tx1"/>
                        </a:solidFill>
                        <a:latin typeface="XCCW Joined 19a" panose="03050602040000000000" pitchFamily="66" charset="0"/>
                      </a:endParaRPr>
                    </a:p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  <a:latin typeface="XCCW Joined 19a" panose="03050602040000000000" pitchFamily="66" charset="0"/>
                      </a:endParaRPr>
                    </a:p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  <a:latin typeface="XCCW Joined 19a" panose="03050602040000000000" pitchFamily="66" charset="0"/>
                      </a:endParaRPr>
                    </a:p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Why did the Egyptians stop building Pyramids?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chemeClr val="tx1"/>
                        </a:solidFill>
                        <a:latin typeface="XCCW Joined 19a" panose="03050602040000000000" pitchFamily="66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Art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Make 3D clay sculptures of canopic jars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Create a pattern on cloth with batik which would be worn by an Egyptian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u="sng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Design Technology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00" b="0" u="none" dirty="0">
                        <a:solidFill>
                          <a:schemeClr val="tx1"/>
                        </a:solidFill>
                        <a:latin typeface="XCCW Joined 19a" panose="03050602040000000000" pitchFamily="66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Create an Egyptian feast.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00" u="sng" dirty="0">
                        <a:solidFill>
                          <a:schemeClr val="tx1"/>
                        </a:solidFill>
                        <a:latin typeface="XCCW Joined 19a" panose="03050602040000000000" pitchFamily="66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69343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56E7C05-ED28-0249-D269-CD2AC1BB3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195699"/>
              </p:ext>
            </p:extLst>
          </p:nvPr>
        </p:nvGraphicFramePr>
        <p:xfrm>
          <a:off x="118878" y="4711762"/>
          <a:ext cx="11823665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9752">
                  <a:extLst>
                    <a:ext uri="{9D8B030D-6E8A-4147-A177-3AD203B41FA5}">
                      <a16:colId xmlns:a16="http://schemas.microsoft.com/office/drawing/2014/main" val="2361425253"/>
                    </a:ext>
                  </a:extLst>
                </a:gridCol>
                <a:gridCol w="218423">
                  <a:extLst>
                    <a:ext uri="{9D8B030D-6E8A-4147-A177-3AD203B41FA5}">
                      <a16:colId xmlns:a16="http://schemas.microsoft.com/office/drawing/2014/main" val="1025411230"/>
                    </a:ext>
                  </a:extLst>
                </a:gridCol>
                <a:gridCol w="1927164">
                  <a:extLst>
                    <a:ext uri="{9D8B030D-6E8A-4147-A177-3AD203B41FA5}">
                      <a16:colId xmlns:a16="http://schemas.microsoft.com/office/drawing/2014/main" val="3666625179"/>
                    </a:ext>
                  </a:extLst>
                </a:gridCol>
                <a:gridCol w="218423">
                  <a:extLst>
                    <a:ext uri="{9D8B030D-6E8A-4147-A177-3AD203B41FA5}">
                      <a16:colId xmlns:a16="http://schemas.microsoft.com/office/drawing/2014/main" val="746076271"/>
                    </a:ext>
                  </a:extLst>
                </a:gridCol>
                <a:gridCol w="2676978">
                  <a:extLst>
                    <a:ext uri="{9D8B030D-6E8A-4147-A177-3AD203B41FA5}">
                      <a16:colId xmlns:a16="http://schemas.microsoft.com/office/drawing/2014/main" val="3240727051"/>
                    </a:ext>
                  </a:extLst>
                </a:gridCol>
                <a:gridCol w="288610">
                  <a:extLst>
                    <a:ext uri="{9D8B030D-6E8A-4147-A177-3AD203B41FA5}">
                      <a16:colId xmlns:a16="http://schemas.microsoft.com/office/drawing/2014/main" val="4060209332"/>
                    </a:ext>
                  </a:extLst>
                </a:gridCol>
                <a:gridCol w="1871304">
                  <a:extLst>
                    <a:ext uri="{9D8B030D-6E8A-4147-A177-3AD203B41FA5}">
                      <a16:colId xmlns:a16="http://schemas.microsoft.com/office/drawing/2014/main" val="613321205"/>
                    </a:ext>
                  </a:extLst>
                </a:gridCol>
                <a:gridCol w="288610">
                  <a:extLst>
                    <a:ext uri="{9D8B030D-6E8A-4147-A177-3AD203B41FA5}">
                      <a16:colId xmlns:a16="http://schemas.microsoft.com/office/drawing/2014/main" val="2850435851"/>
                    </a:ext>
                  </a:extLst>
                </a:gridCol>
                <a:gridCol w="2054401">
                  <a:extLst>
                    <a:ext uri="{9D8B030D-6E8A-4147-A177-3AD203B41FA5}">
                      <a16:colId xmlns:a16="http://schemas.microsoft.com/office/drawing/2014/main" val="4097600211"/>
                    </a:ext>
                  </a:extLst>
                </a:gridCol>
              </a:tblGrid>
              <a:tr h="17319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PSHE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Exploring the rules that keep us safe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ICT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Coding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Online safety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i="1" dirty="0">
                        <a:latin typeface="XCCW Joined 19a" panose="03050602040000000000" pitchFamily="66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u="sng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Music</a:t>
                      </a:r>
                    </a:p>
                    <a:p>
                      <a:r>
                        <a:rPr lang="en-GB" sz="12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Charanga composition (Y3)</a:t>
                      </a:r>
                    </a:p>
                    <a:p>
                      <a:r>
                        <a:rPr lang="en-GB" sz="12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Learning an instrument (Y4)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PE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Invasion games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Egyptian dance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u="sng" dirty="0">
                        <a:solidFill>
                          <a:schemeClr val="tx1"/>
                        </a:solidFill>
                        <a:latin typeface="XCCW Joined 19a" panose="03050602040000000000" pitchFamily="66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u="sng" dirty="0">
                        <a:solidFill>
                          <a:schemeClr val="tx1"/>
                        </a:solidFill>
                        <a:latin typeface="XCCW Joined 19a" panose="03050602040000000000" pitchFamily="66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u="sng" dirty="0">
                        <a:solidFill>
                          <a:schemeClr val="tx1"/>
                        </a:solidFill>
                        <a:latin typeface="XCCW Joined 19a" panose="03050602040000000000" pitchFamily="66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u="sng" dirty="0">
                        <a:solidFill>
                          <a:schemeClr val="tx1"/>
                        </a:solidFill>
                        <a:latin typeface="XCCW Joined 19a" panose="03050602040000000000" pitchFamily="66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Explore salvation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u="none" dirty="0">
                          <a:solidFill>
                            <a:schemeClr val="tx1"/>
                          </a:solidFill>
                          <a:latin typeface="XCCW Joined 19a" panose="03050602040000000000" pitchFamily="66" charset="0"/>
                        </a:rPr>
                        <a:t>Explore what a rescue looks like and who could be a rescuer.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693433"/>
                  </a:ext>
                </a:extLst>
              </a:tr>
            </a:tbl>
          </a:graphicData>
        </a:graphic>
      </p:graphicFrame>
      <p:pic>
        <p:nvPicPr>
          <p:cNvPr id="5" name="Picture 4" descr="A cartoon of a person wearing a gold and blue garment&#10;&#10;Description automatically generated">
            <a:extLst>
              <a:ext uri="{FF2B5EF4-FFF2-40B4-BE49-F238E27FC236}">
                <a16:creationId xmlns:a16="http://schemas.microsoft.com/office/drawing/2014/main" id="{0A6FADB3-0602-3992-E08D-0C106107C5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713" y="3171825"/>
            <a:ext cx="728662" cy="82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71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234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XCCW Joined 19a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Lee</dc:creator>
  <cp:lastModifiedBy>Helen</cp:lastModifiedBy>
  <cp:revision>13</cp:revision>
  <cp:lastPrinted>2023-07-16T11:59:22Z</cp:lastPrinted>
  <dcterms:created xsi:type="dcterms:W3CDTF">2022-12-06T13:14:11Z</dcterms:created>
  <dcterms:modified xsi:type="dcterms:W3CDTF">2023-08-11T09:14:59Z</dcterms:modified>
</cp:coreProperties>
</file>