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064E4-5A22-B927-3E9A-27E6E6677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5600C2-DBCC-8FAA-B69D-92B71AB0E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3BE5C-EBE6-EE2D-2D61-BE1742AF7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459C4-4D4A-9F9E-237C-6B1C5A12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AC85C-0C88-70CE-F74E-F9C11F73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18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71627-5AAC-AA75-BA56-D38B7F000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2E62D-701B-1988-EAC1-0562A760A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66022-8FEC-CAF2-5B94-41CEBBEF5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3449A-D131-BB15-2919-CA7657257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FE361-E0EA-C91D-AE7C-EB375444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91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48CCA4-3A56-03F5-1D6A-624E44AEF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FC6592-0C4C-1158-EC60-4B9FC2187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5AE9C-035B-7E5D-8FC0-4C6807DA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8DF2C-9092-B4F2-3E88-A2A9E2F8D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4AE53-644D-13FF-468E-0FF087E2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9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F773F-D522-F767-E626-9A392A145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CBB7C-E7AF-D5BC-97B2-74553EE9B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541A6-1D74-3282-220B-54E980A74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F2DFB-1EE1-5C32-08E6-511B5C837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8D5AA-6BE2-6D60-CC2F-8CA9F7555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34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FFDC3-F820-8508-0158-C22045432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7BE9E-9D34-68B1-D37A-0AB3247C8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C555E-7638-B810-214F-A26C1188E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0603E-EF86-F64D-D489-C895B586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7D624-9A57-335F-2BA8-233BD27F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38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23A68-84EC-29EA-D7EE-DECEACA42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405AB-5B9F-9DA3-0D5A-0F35DD788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9C391-119B-F5F5-D847-03CC8C612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8FCA0-CDC6-50BD-A1EC-5831DEDB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133BD-FE9F-684F-D436-5D3A3EA9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F7FA8-83DA-769C-66CE-5F48F9C2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85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B6BCB-3402-E09E-2078-9A7820FDB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AE9F0-036B-3ECF-3C08-7B0F60C09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E0F05-87D6-9D01-07C6-F3123A413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7B300D-9507-3AA3-5537-F06BD6FB8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91FBCA-EC95-9E3F-0E17-DFB79DA7D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7DF6C3-0242-4D5F-A8D8-7AF1047EE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0895B7-EEE1-729D-5A6C-37F37ACA1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41623D-DB55-7275-DAA3-68CA702EC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88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945DF-E842-201E-D521-76C6184D4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BD9C3E-F470-A45F-A154-B78B8085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40E8D-9494-2E9A-D419-BED6299E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9ACC40-9762-3F87-36B4-E1D4E14D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41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90498B-DE80-6D4F-55AD-07CEA81E1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5A00CD-B9FD-DD0B-B081-E6334939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A8F65-2B7F-A4F8-4E42-1FD496DA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42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AF9B1-943C-B5BD-93EC-01C57240B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069EE-049C-F34F-7A60-D9E01E883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2324E-D819-93A3-2968-396514086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08EFE-6316-3B56-0144-F39630BC5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16A36-FBCA-146D-6717-AF5C1C14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B2B10-36B9-3EE6-9BD8-768E84E8A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29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1A93A-7C7E-9928-4725-C930E3034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250AD5-CEA1-E87C-3E16-737F114790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47F24-EDAC-4F6F-19B6-D98D1788B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3420E-B8CA-F449-CAD4-EE049C9FB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4141C-2345-44C5-9DDC-CCAC353C19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06CF-21AA-40C9-1ACC-26AA0F56C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E15B2-B496-CBEE-EAA2-AF5AAA10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45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13E181-C42E-B9DA-FF66-ECA204CD7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5FE69-00C6-F482-8800-FD7E011A5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B7818-F8C0-918A-9EC8-CD14CA607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4141C-2345-44C5-9DDC-CCAC353C19D8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71144-9B40-F7ED-4F61-37FA6757FF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105C1-880C-6B57-1DA1-3EF3D9220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E2A60-D842-4571-8353-7BE55695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5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F8B0E69-2EC0-1571-E01D-5DA84A26E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0" cy="6794626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7336BD-C79D-8949-A604-580F349B2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6096002" cy="6794626"/>
          </a:xfrm>
          <a:prstGeom prst="rect">
            <a:avLst/>
          </a:prstGeom>
          <a:noFill/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E78A976-71B5-CE27-D988-27C551E91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617537"/>
              </p:ext>
            </p:extLst>
          </p:nvPr>
        </p:nvGraphicFramePr>
        <p:xfrm>
          <a:off x="99435" y="111801"/>
          <a:ext cx="11874504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1281">
                  <a:extLst>
                    <a:ext uri="{9D8B030D-6E8A-4147-A177-3AD203B41FA5}">
                      <a16:colId xmlns:a16="http://schemas.microsoft.com/office/drawing/2014/main" val="23614252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51825367"/>
                    </a:ext>
                  </a:extLst>
                </a:gridCol>
                <a:gridCol w="3033917">
                  <a:extLst>
                    <a:ext uri="{9D8B030D-6E8A-4147-A177-3AD203B41FA5}">
                      <a16:colId xmlns:a16="http://schemas.microsoft.com/office/drawing/2014/main" val="3240727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57643063"/>
                    </a:ext>
                  </a:extLst>
                </a:gridCol>
                <a:gridCol w="4162746">
                  <a:extLst>
                    <a:ext uri="{9D8B030D-6E8A-4147-A177-3AD203B41FA5}">
                      <a16:colId xmlns:a16="http://schemas.microsoft.com/office/drawing/2014/main" val="613321205"/>
                    </a:ext>
                  </a:extLst>
                </a:gridCol>
              </a:tblGrid>
              <a:tr h="1965658">
                <a:tc>
                  <a:txBody>
                    <a:bodyPr/>
                    <a:lstStyle/>
                    <a:p>
                      <a:r>
                        <a:rPr lang="en-GB" sz="11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 will study a range of fiction and non-fiction texts to continue to work towards our children becoming life-long readers. The emphasis is on depth of understanding and enjoyment. Our reading is from a selection of challenging texts as the basis for guided reading and/English: </a:t>
                      </a:r>
                    </a:p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Non-fiction; </a:t>
                      </a:r>
                      <a:r>
                        <a:rPr lang="en-GB" sz="11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Lliona’s</a:t>
                      </a: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diary, Human Body Odyssey, The Human Body (DK) See Inside My Body (Usborne)</a:t>
                      </a:r>
                    </a:p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Fiction </a:t>
                      </a:r>
                      <a:r>
                        <a:rPr lang="en-GB" sz="11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exerps</a:t>
                      </a:r>
                      <a:r>
                        <a:rPr lang="en-GB" sz="11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George’s Marvellous Medicine</a:t>
                      </a:r>
                      <a:r>
                        <a:rPr lang="en-GB" sz="11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and The </a:t>
                      </a: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Firework Makers Daughter.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</a:p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 scientists, we will;</a:t>
                      </a:r>
                    </a:p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identify that animals, including humans, need the right types and amount of nutrition; </a:t>
                      </a:r>
                    </a:p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recognise that they can’t make their own food so get nutrition from what they eat.  </a:t>
                      </a:r>
                    </a:p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compare and explain why humans and some other animals have skeletons and muscles. </a:t>
                      </a:r>
                    </a:p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identify some parts of the digestive system in humans. and summarise their function </a:t>
                      </a:r>
                    </a:p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identify and explain what the different types of teeth in humans do.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Maths</a:t>
                      </a:r>
                    </a:p>
                    <a:p>
                      <a:pPr lvl="0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 will continue to build on calculation skills developed through the use of the White Rose maths scheme. </a:t>
                      </a:r>
                    </a:p>
                    <a:p>
                      <a:pPr lvl="0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Children will learn their CLICs, SAFE and ‘Beat Its’ automatically to support their learning and give confidence in their maths ability. </a:t>
                      </a:r>
                    </a:p>
                    <a:p>
                      <a:pPr lvl="0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They will be taught to apply their reasoning skills in a range of problem solving situations often using manipulatives.</a:t>
                      </a:r>
                    </a:p>
                    <a:p>
                      <a:pPr lvl="0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 of My Maths and Purple Mash will support understanding and offer practice in times tables learning.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69343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1585873-3DC3-F549-1702-EEB11A6BC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637809"/>
              </p:ext>
            </p:extLst>
          </p:nvPr>
        </p:nvGraphicFramePr>
        <p:xfrm>
          <a:off x="124854" y="2326722"/>
          <a:ext cx="11823664" cy="2483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057">
                  <a:extLst>
                    <a:ext uri="{9D8B030D-6E8A-4147-A177-3AD203B41FA5}">
                      <a16:colId xmlns:a16="http://schemas.microsoft.com/office/drawing/2014/main" val="23614252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57672941"/>
                    </a:ext>
                  </a:extLst>
                </a:gridCol>
                <a:gridCol w="1775792">
                  <a:extLst>
                    <a:ext uri="{9D8B030D-6E8A-4147-A177-3AD203B41FA5}">
                      <a16:colId xmlns:a16="http://schemas.microsoft.com/office/drawing/2014/main" val="3666625179"/>
                    </a:ext>
                  </a:extLst>
                </a:gridCol>
                <a:gridCol w="268278">
                  <a:extLst>
                    <a:ext uri="{9D8B030D-6E8A-4147-A177-3AD203B41FA5}">
                      <a16:colId xmlns:a16="http://schemas.microsoft.com/office/drawing/2014/main" val="82187206"/>
                    </a:ext>
                  </a:extLst>
                </a:gridCol>
                <a:gridCol w="2702176">
                  <a:extLst>
                    <a:ext uri="{9D8B030D-6E8A-4147-A177-3AD203B41FA5}">
                      <a16:colId xmlns:a16="http://schemas.microsoft.com/office/drawing/2014/main" val="3240727051"/>
                    </a:ext>
                  </a:extLst>
                </a:gridCol>
                <a:gridCol w="208979">
                  <a:extLst>
                    <a:ext uri="{9D8B030D-6E8A-4147-A177-3AD203B41FA5}">
                      <a16:colId xmlns:a16="http://schemas.microsoft.com/office/drawing/2014/main" val="1009572392"/>
                    </a:ext>
                  </a:extLst>
                </a:gridCol>
                <a:gridCol w="1911905">
                  <a:extLst>
                    <a:ext uri="{9D8B030D-6E8A-4147-A177-3AD203B41FA5}">
                      <a16:colId xmlns:a16="http://schemas.microsoft.com/office/drawing/2014/main" val="6133212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8796528"/>
                    </a:ext>
                  </a:extLst>
                </a:gridCol>
                <a:gridCol w="2182917">
                  <a:extLst>
                    <a:ext uri="{9D8B030D-6E8A-4147-A177-3AD203B41FA5}">
                      <a16:colId xmlns:a16="http://schemas.microsoft.com/office/drawing/2014/main" val="4097600211"/>
                    </a:ext>
                  </a:extLst>
                </a:gridCol>
              </a:tblGrid>
              <a:tr h="2483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Geography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 will </a:t>
                      </a:r>
                      <a:r>
                        <a:rPr lang="en-GB" sz="12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locate the sources of foods identifying the world’s countries, using maps to focus on Europe, Asia and North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 South America.. Key physical and human characteristics, countries, and major cities will be found. </a:t>
                      </a:r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children will identify the position and significance of latitude, longitude, Equator, Northern Hemisphere, Southern Hemisphere, the Tropics of Cancer and Capricorn, Arctic and Antarctic Circle, the Prime/Greenwich Meridian and time zones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Y4 we will be studying ways to search on the internet safely and how to make music using technology.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Y3 we will improve our use of PowerPoints, databases and simulations.</a:t>
                      </a:r>
                      <a:endParaRPr lang="en-GB" sz="120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 3/4 Summer Term</a:t>
                      </a:r>
                    </a:p>
                    <a:p>
                      <a:pPr algn="ctr"/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Healthy Heroes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do we mean by healthy ?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XCCW Joined 19a" panose="03050602040000000000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</a:t>
                      </a:r>
                    </a:p>
                    <a:p>
                      <a:pPr lvl="0"/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 will study the work of Georgia O’Keefe and reproduce work through blending paint, printing and using collage in her style.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 Technology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 will investigate mechanical features and create a machine involving pulleys and pneumatics.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69343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56E7C05-ED28-0249-D269-CD2AC1BB3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890686"/>
              </p:ext>
            </p:extLst>
          </p:nvPr>
        </p:nvGraphicFramePr>
        <p:xfrm>
          <a:off x="99435" y="4922341"/>
          <a:ext cx="11823665" cy="1823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861">
                  <a:extLst>
                    <a:ext uri="{9D8B030D-6E8A-4147-A177-3AD203B41FA5}">
                      <a16:colId xmlns:a16="http://schemas.microsoft.com/office/drawing/2014/main" val="2361425253"/>
                    </a:ext>
                  </a:extLst>
                </a:gridCol>
                <a:gridCol w="265043">
                  <a:extLst>
                    <a:ext uri="{9D8B030D-6E8A-4147-A177-3AD203B41FA5}">
                      <a16:colId xmlns:a16="http://schemas.microsoft.com/office/drawing/2014/main" val="1025411230"/>
                    </a:ext>
                  </a:extLst>
                </a:gridCol>
                <a:gridCol w="2057842">
                  <a:extLst>
                    <a:ext uri="{9D8B030D-6E8A-4147-A177-3AD203B41FA5}">
                      <a16:colId xmlns:a16="http://schemas.microsoft.com/office/drawing/2014/main" val="36666251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46076271"/>
                    </a:ext>
                  </a:extLst>
                </a:gridCol>
                <a:gridCol w="3290294">
                  <a:extLst>
                    <a:ext uri="{9D8B030D-6E8A-4147-A177-3AD203B41FA5}">
                      <a16:colId xmlns:a16="http://schemas.microsoft.com/office/drawing/2014/main" val="3240727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60209332"/>
                    </a:ext>
                  </a:extLst>
                </a:gridCol>
                <a:gridCol w="1590261">
                  <a:extLst>
                    <a:ext uri="{9D8B030D-6E8A-4147-A177-3AD203B41FA5}">
                      <a16:colId xmlns:a16="http://schemas.microsoft.com/office/drawing/2014/main" val="6133212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50435851"/>
                    </a:ext>
                  </a:extLst>
                </a:gridCol>
                <a:gridCol w="2292524">
                  <a:extLst>
                    <a:ext uri="{9D8B030D-6E8A-4147-A177-3AD203B41FA5}">
                      <a16:colId xmlns:a16="http://schemas.microsoft.com/office/drawing/2014/main" val="4097600211"/>
                    </a:ext>
                  </a:extLst>
                </a:gridCol>
              </a:tblGrid>
              <a:tr h="18238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PSHE we think about our rights and responsibilities, how to be the best of ourselves and how we grow and change.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MFL</a:t>
                      </a:r>
                    </a:p>
                    <a:p>
                      <a:pPr lvl="0"/>
                      <a:r>
                        <a:rPr lang="en-GB" sz="12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 will learn </a:t>
                      </a:r>
                      <a:r>
                        <a:rPr lang="en-GB" sz="12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 read and write in French about ourselves more fluently and continue to learn numbers. We will learn to make requests in a shop.</a:t>
                      </a:r>
                      <a:endParaRPr lang="en-GB" sz="120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i="1" dirty="0">
                        <a:latin typeface="XCCW Joined 19a" panose="03050602040000000000" pitchFamily="66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Music</a:t>
                      </a:r>
                    </a:p>
                    <a:p>
                      <a:r>
                        <a:rPr lang="en-GB" sz="13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Y3 will continue Charanga aiming to learn to keep to a steady beat on 2,3,4 metre and devising a rhythm pattern with accuracy.  </a:t>
                      </a:r>
                    </a:p>
                    <a:p>
                      <a:r>
                        <a:rPr lang="en-GB" sz="13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Y4 children will continue to learn to play a tuned or percussion instrument with increased accuracy and expression.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children will face fitness challenges and develop striking and fielding skills in cricket, tennis and rounders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Judaism in Year 3 investigates the beliefs that bind the Jewish Community together.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Y4 are studying Inspirational people through Sikhism and Humanism and identify beliefs that drive people to make a difference.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693433"/>
                  </a:ext>
                </a:extLst>
              </a:tr>
            </a:tbl>
          </a:graphicData>
        </a:graphic>
      </p:graphicFrame>
      <p:pic>
        <p:nvPicPr>
          <p:cNvPr id="2" name="Picture 1" descr="A group of kids doing gymnastics&#10;&#10;Description automatically generated">
            <a:extLst>
              <a:ext uri="{FF2B5EF4-FFF2-40B4-BE49-F238E27FC236}">
                <a16:creationId xmlns:a16="http://schemas.microsoft.com/office/drawing/2014/main" id="{622630A1-62A2-9514-89A3-C292212179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305" y="2968486"/>
            <a:ext cx="2398642" cy="927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071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570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XCCW Joined 19a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Lee</dc:creator>
  <cp:lastModifiedBy>Helen</cp:lastModifiedBy>
  <cp:revision>31</cp:revision>
  <cp:lastPrinted>2023-07-16T11:59:22Z</cp:lastPrinted>
  <dcterms:created xsi:type="dcterms:W3CDTF">2022-12-06T13:14:11Z</dcterms:created>
  <dcterms:modified xsi:type="dcterms:W3CDTF">2024-05-07T07:09:09Z</dcterms:modified>
</cp:coreProperties>
</file>